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9" r:id="rId1"/>
    <p:sldMasterId id="2147483681" r:id="rId2"/>
  </p:sldMasterIdLst>
  <p:notesMasterIdLst>
    <p:notesMasterId r:id="rId20"/>
  </p:notesMasterIdLst>
  <p:sldIdLst>
    <p:sldId id="262" r:id="rId3"/>
    <p:sldId id="264" r:id="rId4"/>
    <p:sldId id="286" r:id="rId5"/>
    <p:sldId id="304" r:id="rId6"/>
    <p:sldId id="307" r:id="rId7"/>
    <p:sldId id="316" r:id="rId8"/>
    <p:sldId id="306" r:id="rId9"/>
    <p:sldId id="308" r:id="rId10"/>
    <p:sldId id="317" r:id="rId11"/>
    <p:sldId id="305" r:id="rId12"/>
    <p:sldId id="321" r:id="rId13"/>
    <p:sldId id="309" r:id="rId14"/>
    <p:sldId id="302" r:id="rId15"/>
    <p:sldId id="313" r:id="rId16"/>
    <p:sldId id="303" r:id="rId17"/>
    <p:sldId id="299" r:id="rId18"/>
    <p:sldId id="296" r:id="rId19"/>
  </p:sldIdLst>
  <p:sldSz cx="9144000" cy="6858000" type="screen4x3"/>
  <p:notesSz cx="6858000" cy="9144000"/>
  <p:embeddedFontLst>
    <p:embeddedFont>
      <p:font typeface="Leelawadee UI" panose="020B0502040204020203" pitchFamily="34" charset="-34"/>
      <p:regular r:id="rId21"/>
      <p:bold r:id="rId22"/>
    </p:embeddedFont>
    <p:embeddedFont>
      <p:font typeface="Freestyle Script" panose="030804020302050B0404" pitchFamily="66" charset="0"/>
      <p:regular r:id="rId23"/>
    </p:embeddedFont>
    <p:embeddedFont>
      <p:font typeface="Cambria Math" panose="02040503050406030204" pitchFamily="18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Garamond" panose="02020404030301010803" pitchFamily="18" charset="0"/>
      <p:regular r:id="rId29"/>
      <p:bold r:id="rId30"/>
      <p:italic r:id="rId31"/>
    </p:embeddedFont>
    <p:embeddedFont>
      <p:font typeface="MS Mincho" panose="02020609040205080304" pitchFamily="49" charset="-128"/>
      <p:regular r:id="rId32"/>
    </p:embeddedFont>
    <p:embeddedFont>
      <p:font typeface="Candara" panose="020E050203030302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Open Sans" panose="020B0604020202020204" charset="0"/>
      <p:regular r:id="rId39"/>
      <p:bold r:id="rId40"/>
      <p:italic r:id="rId41"/>
      <p:boldItalic r:id="rId42"/>
    </p:embeddedFont>
    <p:embeddedFont>
      <p:font typeface="PT Sans Narrow" panose="020B0604020202020204" charset="0"/>
      <p:regular r:id="rId43"/>
      <p:bold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9BD3"/>
    <a:srgbClr val="008EF1"/>
    <a:srgbClr val="FF5050"/>
    <a:srgbClr val="728CB0"/>
    <a:srgbClr val="000000"/>
    <a:srgbClr val="108EC9"/>
    <a:srgbClr val="84C335"/>
    <a:srgbClr val="51CBA2"/>
    <a:srgbClr val="38BA8E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03" autoAdjust="0"/>
    <p:restoredTop sz="94660"/>
  </p:normalViewPr>
  <p:slideViewPr>
    <p:cSldViewPr snapToGrid="0">
      <p:cViewPr>
        <p:scale>
          <a:sx n="90" d="100"/>
          <a:sy n="90" d="100"/>
        </p:scale>
        <p:origin x="486" y="-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4" Type="http://schemas.openxmlformats.org/officeDocument/2006/relationships/font" Target="fonts/font2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84203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624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552175-4DA4-43A5-9279-EAF896143D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84861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53538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79251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062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0501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91370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78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29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939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697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8032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3391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7994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29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7557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6727600"/>
            <a:ext cx="9144000" cy="1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149500" y="114225"/>
            <a:ext cx="8871900" cy="6177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AutoNum type="arabicPeriod"/>
              <a:defRPr/>
            </a:lvl1pPr>
            <a:lvl2pPr lvl="1">
              <a:spcBef>
                <a:spcPts val="0"/>
              </a:spcBef>
              <a:buAutoNum type="alphaLcPeriod"/>
              <a:defRPr/>
            </a:lvl2pPr>
            <a:lvl3pPr lvl="2">
              <a:spcBef>
                <a:spcPts val="0"/>
              </a:spcBef>
              <a:buAutoNum type="romanLcPeriod"/>
              <a:defRPr/>
            </a:lvl3pPr>
            <a:lvl4pPr lvl="3">
              <a:spcBef>
                <a:spcPts val="0"/>
              </a:spcBef>
              <a:buAutoNum type="arabicPeriod"/>
              <a:defRPr/>
            </a:lvl4pPr>
            <a:lvl5pPr lvl="4">
              <a:spcBef>
                <a:spcPts val="0"/>
              </a:spcBef>
              <a:buAutoNum type="alphaLcPeriod"/>
              <a:defRPr/>
            </a:lvl5pPr>
            <a:lvl6pPr lvl="5">
              <a:spcBef>
                <a:spcPts val="0"/>
              </a:spcBef>
              <a:buAutoNum type="romanLcPeriod"/>
              <a:defRPr/>
            </a:lvl6pPr>
            <a:lvl7pPr lvl="6">
              <a:spcBef>
                <a:spcPts val="0"/>
              </a:spcBef>
              <a:buAutoNum type="arabicPeriod"/>
              <a:defRPr/>
            </a:lvl7pPr>
            <a:lvl8pPr lvl="7">
              <a:spcBef>
                <a:spcPts val="0"/>
              </a:spcBef>
              <a:buAutoNum type="alphaLcPeriod"/>
              <a:defRPr/>
            </a:lvl8pPr>
            <a:lvl9pPr lvl="8">
              <a:spcBef>
                <a:spcPts val="0"/>
              </a:spcBef>
              <a:buAutoNum type="romanLcPeriod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47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916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826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691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078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0826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90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19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103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1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13600" cy="5454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386233"/>
            <a:ext cx="4045200" cy="2234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3635833"/>
            <a:ext cx="4045200" cy="1646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‹Nº›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5640967"/>
            <a:ext cx="5998800" cy="798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739800"/>
            <a:ext cx="8520600" cy="205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3994200"/>
            <a:ext cx="8520600" cy="142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121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3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‹Nº›</a:t>
            </a:fld>
            <a:endParaRPr lang="en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8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19BB8-C374-434B-9351-344BAAA6FB84}" type="datetimeFigureOut">
              <a:rPr lang="en-US" smtClean="0"/>
              <a:pPr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AC436-7EE7-4111-B141-A0D5F5C29CF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024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e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28600" y="215757"/>
            <a:ext cx="3733801" cy="927243"/>
            <a:chOff x="228600" y="215757"/>
            <a:chExt cx="3733801" cy="927243"/>
          </a:xfrm>
        </p:grpSpPr>
        <p:pic>
          <p:nvPicPr>
            <p:cNvPr id="1028" name="Picture 4" descr="http://www.cihata.ucr.ac.cr/images/stories/sep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026" name="Picture 2" descr="Image result for maia logo erasmus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7" name="Rectangle 6"/>
            <p:cNvSpPr/>
            <p:nvPr/>
          </p:nvSpPr>
          <p:spPr>
            <a:xfrm>
              <a:off x="228600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8" name="Picture 2" descr="Image result for logo vibot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pic>
        <p:nvPicPr>
          <p:cNvPr id="3" name="Picture 4" descr="Image result for university of burgundy franche comte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617744" y="5105400"/>
            <a:ext cx="1905000" cy="1001662"/>
          </a:xfrm>
          <a:prstGeom prst="rect">
            <a:avLst/>
          </a:prstGeom>
          <a:noFill/>
        </p:spPr>
      </p:pic>
      <p:sp>
        <p:nvSpPr>
          <p:cNvPr id="12" name="Rectangle 4"/>
          <p:cNvSpPr/>
          <p:nvPr/>
        </p:nvSpPr>
        <p:spPr>
          <a:xfrm>
            <a:off x="0" y="2308086"/>
            <a:ext cx="9144000" cy="1447800"/>
          </a:xfrm>
          <a:prstGeom prst="rect">
            <a:avLst/>
          </a:prstGeom>
          <a:solidFill>
            <a:srgbClr val="0070C0">
              <a:alpha val="70000"/>
            </a:srgbClr>
          </a:solidFill>
          <a:ln w="12700" cap="flat" cmpd="sng" algn="ctr">
            <a:solidFill>
              <a:srgbClr val="4C9BD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5"/>
          <p:cNvSpPr/>
          <p:nvPr/>
        </p:nvSpPr>
        <p:spPr>
          <a:xfrm>
            <a:off x="0" y="2356247"/>
            <a:ext cx="914400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4000" dirty="0">
                <a:solidFill>
                  <a:srgbClr val="F6F6F6"/>
                </a:solidFill>
                <a:latin typeface="Candara" pitchFamily="34" charset="0"/>
                <a:ea typeface="Open Sans Condensed Light" panose="020B0306030504020204" pitchFamily="34" charset="0"/>
                <a:cs typeface="Leelawadee UI" pitchFamily="34" charset="-34"/>
              </a:rPr>
              <a:t>Blood Flow Quantification in the</a:t>
            </a:r>
          </a:p>
          <a:p>
            <a:pPr algn="ctr"/>
            <a:r>
              <a:rPr lang="en-CA" sz="4000" dirty="0">
                <a:solidFill>
                  <a:srgbClr val="F6F6F6"/>
                </a:solidFill>
                <a:latin typeface="Candara" pitchFamily="34" charset="0"/>
                <a:ea typeface="Open Sans Condensed Light" panose="020B0306030504020204" pitchFamily="34" charset="0"/>
                <a:cs typeface="Leelawadee UI" pitchFamily="34" charset="-34"/>
              </a:rPr>
              <a:t>Aorta from MRI</a:t>
            </a:r>
            <a:endParaRPr lang="es-CR" sz="4000" dirty="0">
              <a:solidFill>
                <a:srgbClr val="F6F6F6"/>
              </a:solidFill>
              <a:latin typeface="Candara" pitchFamily="34" charset="0"/>
              <a:ea typeface="Open Sans Condensed Light" panose="020B0306030504020204" pitchFamily="34" charset="0"/>
              <a:cs typeface="Leelawadee UI" pitchFamily="34" charset="-34"/>
            </a:endParaRPr>
          </a:p>
        </p:txBody>
      </p:sp>
      <p:sp>
        <p:nvSpPr>
          <p:cNvPr id="14" name="Rectangle 5"/>
          <p:cNvSpPr/>
          <p:nvPr/>
        </p:nvSpPr>
        <p:spPr>
          <a:xfrm>
            <a:off x="-1" y="6412468"/>
            <a:ext cx="91440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January 19, 2018</a:t>
            </a:r>
            <a:endParaRPr lang="es-CR" dirty="0">
              <a:solidFill>
                <a:srgbClr val="F6F6F6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5" name="Rectangle 5"/>
          <p:cNvSpPr/>
          <p:nvPr/>
        </p:nvSpPr>
        <p:spPr>
          <a:xfrm>
            <a:off x="-1" y="1284851"/>
            <a:ext cx="914400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latin typeface="Freestyle Script" panose="030804020302050B0404" pitchFamily="66" charset="0"/>
              </a:rPr>
              <a:t>Medical Sensors</a:t>
            </a:r>
            <a:endParaRPr lang="es-CR" sz="6000" dirty="0">
              <a:solidFill>
                <a:srgbClr val="F6F6F6"/>
              </a:solidFill>
              <a:latin typeface="Freestyle Script" panose="030804020302050B0404" pitchFamily="66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609600" y="3981271"/>
            <a:ext cx="3200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Students:</a:t>
            </a:r>
          </a:p>
          <a:p>
            <a:r>
              <a:rPr lang="en-US" dirty="0"/>
              <a:t>Amjad Khan</a:t>
            </a:r>
          </a:p>
          <a:p>
            <a:r>
              <a:rPr lang="en-US" dirty="0"/>
              <a:t>Natalia Herrera Murillo</a:t>
            </a:r>
          </a:p>
          <a:p>
            <a:r>
              <a:rPr lang="en-CA" dirty="0"/>
              <a:t>Zafar Toshpulatov</a:t>
            </a:r>
            <a:endParaRPr lang="es-CR" dirty="0">
              <a:solidFill>
                <a:srgbClr val="F6F6F6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7" name="Rectangle 5"/>
          <p:cNvSpPr/>
          <p:nvPr/>
        </p:nvSpPr>
        <p:spPr>
          <a:xfrm>
            <a:off x="6553200" y="3981271"/>
            <a:ext cx="2590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Supervisor:</a:t>
            </a:r>
          </a:p>
          <a:p>
            <a:r>
              <a:rPr lang="en-US" dirty="0"/>
              <a:t>Dr. </a:t>
            </a:r>
            <a:r>
              <a:rPr lang="en-CA" dirty="0"/>
              <a:t>Alain Lalande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86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10</a:t>
            </a:fld>
            <a:endParaRPr lang="e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4BF119-D40A-4EB8-B224-8C88E9AEBAE3}"/>
              </a:ext>
            </a:extLst>
          </p:cNvPr>
          <p:cNvSpPr txBox="1">
            <a:spLocks/>
          </p:cNvSpPr>
          <p:nvPr/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AutoNum type="arabicPeriod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Introduction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Methods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First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Second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rgbClr val="000000"/>
                </a:solidFill>
              </a:rPr>
              <a:t>Implementation</a:t>
            </a:r>
            <a:endParaRPr lang="es-AR" sz="2400" dirty="0">
              <a:solidFill>
                <a:srgbClr val="000000"/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Comparison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Conclusion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Table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of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Contents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804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6B2956F6-C180-4AB9-AA27-3FEE0217A27A}"/>
              </a:ext>
            </a:extLst>
          </p:cNvPr>
          <p:cNvGrpSpPr/>
          <p:nvPr/>
        </p:nvGrpSpPr>
        <p:grpSpPr>
          <a:xfrm>
            <a:off x="1" y="248823"/>
            <a:ext cx="9144000" cy="12408398"/>
            <a:chOff x="1" y="248823"/>
            <a:chExt cx="9144000" cy="12408398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635267" y="248823"/>
              <a:ext cx="7969718" cy="47190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0000" lnSpcReduction="200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581" kern="1200">
                  <a:solidFill>
                    <a:schemeClr val="tx1"/>
                  </a:solidFill>
                  <a:latin typeface="Open Sans Condensed Light" panose="020B0306030504020204" pitchFamily="34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58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itchFamily="34" charset="0"/>
                </a:rPr>
                <a:t>Calculation of PWV</a:t>
              </a:r>
              <a:endParaRPr kumimoji="0" lang="es-CR" sz="358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itchFamily="34" charset="0"/>
                <a:ea typeface="Adobe Gothic Std B" panose="020B0800000000000000" pitchFamily="34" charset="-128"/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616017" y="922956"/>
              <a:ext cx="8373979" cy="5083710"/>
            </a:xfrm>
            <a:prstGeom prst="roundRect">
              <a:avLst/>
            </a:prstGeom>
            <a:noFill/>
            <a:ln w="38100">
              <a:solidFill>
                <a:srgbClr val="1C62B7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Content Placeholder 2"/>
            <p:cNvSpPr txBox="1">
              <a:spLocks/>
            </p:cNvSpPr>
            <p:nvPr/>
          </p:nvSpPr>
          <p:spPr>
            <a:xfrm rot="16200000">
              <a:off x="-2066198" y="3323333"/>
              <a:ext cx="4953822" cy="383546"/>
            </a:xfrm>
            <a:prstGeom prst="rect">
              <a:avLst/>
            </a:prstGeom>
          </p:spPr>
          <p:txBody>
            <a:bodyPr vert="horz" lIns="68580" tIns="34290" rIns="68580" bIns="3429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85763" lvl="0" indent="-385763" algn="ctr">
                <a:buNone/>
                <a:defRPr/>
              </a:pPr>
              <a:r>
                <a:rPr kumimoji="0" lang="es-C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  <a:ea typeface="+mn-ea"/>
                  <a:cs typeface="+mn-cs"/>
                </a:rPr>
                <a:t>Calculation of</a:t>
              </a:r>
              <a:r>
                <a:rPr lang="es-CR" sz="2000" b="1" dirty="0">
                  <a:solidFill>
                    <a:prstClr val="black"/>
                  </a:solidFill>
                  <a:latin typeface="Candara" panose="020E0502030303020204" pitchFamily="34" charset="0"/>
                </a:rPr>
                <a:t> </a:t>
              </a:r>
              <a:r>
                <a:rPr lang="el-GR" sz="2000" b="1" dirty="0">
                  <a:solidFill>
                    <a:prstClr val="black"/>
                  </a:solidFill>
                  <a:latin typeface="Candara" panose="020E0502030303020204" pitchFamily="34" charset="0"/>
                </a:rPr>
                <a:t>Δ</a:t>
              </a:r>
              <a:r>
                <a:rPr lang="es-CR" sz="2000" b="1" dirty="0">
                  <a:solidFill>
                    <a:prstClr val="black"/>
                  </a:solidFill>
                  <a:latin typeface="Candara" panose="020E0502030303020204" pitchFamily="34" charset="0"/>
                </a:rPr>
                <a:t>t</a:t>
              </a:r>
              <a:endParaRPr kumimoji="0" lang="es-C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endParaRP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013099" y="1332657"/>
              <a:ext cx="1283464" cy="745550"/>
              <a:chOff x="4057606" y="3524249"/>
              <a:chExt cx="1052254" cy="817104"/>
            </a:xfrm>
          </p:grpSpPr>
          <p:sp>
            <p:nvSpPr>
              <p:cNvPr id="26" name="Rectángulo redondeado 3"/>
              <p:cNvSpPr/>
              <p:nvPr/>
            </p:nvSpPr>
            <p:spPr>
              <a:xfrm>
                <a:off x="4057606" y="3524249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8" name="CuadroTexto 18"/>
              <p:cNvSpPr txBox="1"/>
              <p:nvPr/>
            </p:nvSpPr>
            <p:spPr>
              <a:xfrm>
                <a:off x="4127314" y="3531796"/>
                <a:ext cx="982545" cy="8095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  <a:ea typeface="+mn-ea"/>
                    <a:cs typeface="+mn-cs"/>
                  </a:rPr>
                  <a:t>Get contours in the two ROI</a:t>
                </a:r>
                <a:endParaRPr kumimoji="0" lang="es-MX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ntipasto" panose="02000506000000020004" pitchFamily="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D12D3DB4-FADE-43D3-A128-9C83E65BBBAE}"/>
                </a:ext>
              </a:extLst>
            </p:cNvPr>
            <p:cNvSpPr/>
            <p:nvPr/>
          </p:nvSpPr>
          <p:spPr>
            <a:xfrm>
              <a:off x="1" y="6530843"/>
              <a:ext cx="9144000" cy="61263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5" name="Flecha abajo 10">
              <a:extLst>
                <a:ext uri="{FF2B5EF4-FFF2-40B4-BE49-F238E27FC236}">
                  <a16:creationId xmlns:a16="http://schemas.microsoft.com/office/drawing/2014/main" id="{5E512C62-B97E-4003-A43F-F86A558AC8A1}"/>
                </a:ext>
              </a:extLst>
            </p:cNvPr>
            <p:cNvSpPr/>
            <p:nvPr/>
          </p:nvSpPr>
          <p:spPr>
            <a:xfrm rot="16200000">
              <a:off x="2458907" y="1510874"/>
              <a:ext cx="241361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76" name="Group 28">
              <a:extLst>
                <a:ext uri="{FF2B5EF4-FFF2-40B4-BE49-F238E27FC236}">
                  <a16:creationId xmlns:a16="http://schemas.microsoft.com/office/drawing/2014/main" id="{B17CFF13-0AF5-41BE-9362-FC657ED2DF6D}"/>
                </a:ext>
              </a:extLst>
            </p:cNvPr>
            <p:cNvGrpSpPr/>
            <p:nvPr/>
          </p:nvGrpSpPr>
          <p:grpSpPr>
            <a:xfrm>
              <a:off x="2968064" y="1339543"/>
              <a:ext cx="1283464" cy="738664"/>
              <a:chOff x="4057606" y="3524249"/>
              <a:chExt cx="1052254" cy="809557"/>
            </a:xfrm>
          </p:grpSpPr>
          <p:sp>
            <p:nvSpPr>
              <p:cNvPr id="177" name="Rectángulo redondeado 3">
                <a:extLst>
                  <a:ext uri="{FF2B5EF4-FFF2-40B4-BE49-F238E27FC236}">
                    <a16:creationId xmlns:a16="http://schemas.microsoft.com/office/drawing/2014/main" id="{564D35BA-034E-4CE4-A8CD-9C96DFD2B4F3}"/>
                  </a:ext>
                </a:extLst>
              </p:cNvPr>
              <p:cNvSpPr/>
              <p:nvPr/>
            </p:nvSpPr>
            <p:spPr>
              <a:xfrm>
                <a:off x="4057606" y="3524249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78" name="CuadroTexto 18">
                <a:extLst>
                  <a:ext uri="{FF2B5EF4-FFF2-40B4-BE49-F238E27FC236}">
                    <a16:creationId xmlns:a16="http://schemas.microsoft.com/office/drawing/2014/main" id="{51035435-108B-44FF-8D5C-66A7B4BDCC38}"/>
                  </a:ext>
                </a:extLst>
              </p:cNvPr>
              <p:cNvSpPr txBox="1"/>
              <p:nvPr/>
            </p:nvSpPr>
            <p:spPr>
              <a:xfrm>
                <a:off x="4127314" y="3637286"/>
                <a:ext cx="982545" cy="573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Get SI within each ROI</a:t>
                </a:r>
                <a:endParaRPr lang="es-MX" sz="1600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</p:txBody>
          </p:sp>
        </p:grpSp>
        <p:sp>
          <p:nvSpPr>
            <p:cNvPr id="179" name="Flecha abajo 10">
              <a:extLst>
                <a:ext uri="{FF2B5EF4-FFF2-40B4-BE49-F238E27FC236}">
                  <a16:creationId xmlns:a16="http://schemas.microsoft.com/office/drawing/2014/main" id="{79FDE84D-BDA4-437B-B060-C2A17AE2C3AA}"/>
                </a:ext>
              </a:extLst>
            </p:cNvPr>
            <p:cNvSpPr/>
            <p:nvPr/>
          </p:nvSpPr>
          <p:spPr>
            <a:xfrm rot="16200000">
              <a:off x="4413872" y="1517760"/>
              <a:ext cx="241361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80" name="Group 28">
              <a:extLst>
                <a:ext uri="{FF2B5EF4-FFF2-40B4-BE49-F238E27FC236}">
                  <a16:creationId xmlns:a16="http://schemas.microsoft.com/office/drawing/2014/main" id="{2852DD55-2C76-4EA5-8C36-44FE039A503C}"/>
                </a:ext>
              </a:extLst>
            </p:cNvPr>
            <p:cNvGrpSpPr/>
            <p:nvPr/>
          </p:nvGrpSpPr>
          <p:grpSpPr>
            <a:xfrm>
              <a:off x="4875496" y="1339543"/>
              <a:ext cx="1283465" cy="738664"/>
              <a:chOff x="4057605" y="3524249"/>
              <a:chExt cx="1052255" cy="809557"/>
            </a:xfrm>
          </p:grpSpPr>
          <p:sp>
            <p:nvSpPr>
              <p:cNvPr id="181" name="Rectángulo redondeado 3">
                <a:extLst>
                  <a:ext uri="{FF2B5EF4-FFF2-40B4-BE49-F238E27FC236}">
                    <a16:creationId xmlns:a16="http://schemas.microsoft.com/office/drawing/2014/main" id="{4F738C11-1B48-471B-B7AD-140B84B15C05}"/>
                  </a:ext>
                </a:extLst>
              </p:cNvPr>
              <p:cNvSpPr/>
              <p:nvPr/>
            </p:nvSpPr>
            <p:spPr>
              <a:xfrm>
                <a:off x="4057606" y="3524249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82" name="CuadroTexto 18">
                <a:extLst>
                  <a:ext uri="{FF2B5EF4-FFF2-40B4-BE49-F238E27FC236}">
                    <a16:creationId xmlns:a16="http://schemas.microsoft.com/office/drawing/2014/main" id="{18D31D9F-E030-439E-BB65-4D14424FECA7}"/>
                  </a:ext>
                </a:extLst>
              </p:cNvPr>
              <p:cNvSpPr txBox="1"/>
              <p:nvPr/>
            </p:nvSpPr>
            <p:spPr>
              <a:xfrm>
                <a:off x="4057605" y="3637286"/>
                <a:ext cx="1052254" cy="573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Calculate IF in x(t) and y(t)</a:t>
                </a:r>
                <a:endParaRPr lang="es-MX" sz="1600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</p:txBody>
          </p:sp>
        </p:grpSp>
        <p:sp>
          <p:nvSpPr>
            <p:cNvPr id="188" name="Rectángulo 187">
              <a:extLst>
                <a:ext uri="{FF2B5EF4-FFF2-40B4-BE49-F238E27FC236}">
                  <a16:creationId xmlns:a16="http://schemas.microsoft.com/office/drawing/2014/main" id="{4CCB00B0-FE2E-4877-8BC3-4852D083C809}"/>
                </a:ext>
              </a:extLst>
            </p:cNvPr>
            <p:cNvSpPr/>
            <p:nvPr/>
          </p:nvSpPr>
          <p:spPr>
            <a:xfrm>
              <a:off x="6281495" y="1437547"/>
              <a:ext cx="269496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b="1" kern="1200" dirty="0">
                  <a:solidFill>
                    <a:prstClr val="black"/>
                  </a:solidFill>
                  <a:latin typeface="Antipasto" panose="02000506000000020004" pitchFamily="2" charset="0"/>
                </a:rPr>
                <a:t>IF(m.s-1) = ((NV-SI) x MV)/NV   (1)</a:t>
              </a:r>
            </a:p>
            <a:p>
              <a:r>
                <a:rPr lang="en-CA" b="1" kern="1200" dirty="0">
                  <a:solidFill>
                    <a:prstClr val="black"/>
                  </a:solidFill>
                  <a:latin typeface="Antipasto" panose="02000506000000020004" pitchFamily="2" charset="0"/>
                </a:rPr>
                <a:t>IF(m.s-1) = ((SI-NV) x MV)/NV   (2)</a:t>
              </a:r>
            </a:p>
          </p:txBody>
        </p:sp>
        <p:grpSp>
          <p:nvGrpSpPr>
            <p:cNvPr id="189" name="Group 28">
              <a:extLst>
                <a:ext uri="{FF2B5EF4-FFF2-40B4-BE49-F238E27FC236}">
                  <a16:creationId xmlns:a16="http://schemas.microsoft.com/office/drawing/2014/main" id="{C25309D3-F15C-49AC-972E-3C1D836ACBCF}"/>
                </a:ext>
              </a:extLst>
            </p:cNvPr>
            <p:cNvGrpSpPr/>
            <p:nvPr/>
          </p:nvGrpSpPr>
          <p:grpSpPr>
            <a:xfrm>
              <a:off x="4690747" y="2121355"/>
              <a:ext cx="1649693" cy="530105"/>
              <a:chOff x="4008280" y="3458316"/>
              <a:chExt cx="1352595" cy="580982"/>
            </a:xfrm>
          </p:grpSpPr>
          <p:sp>
            <p:nvSpPr>
              <p:cNvPr id="190" name="Rectángulo redondeado 3">
                <a:extLst>
                  <a:ext uri="{FF2B5EF4-FFF2-40B4-BE49-F238E27FC236}">
                    <a16:creationId xmlns:a16="http://schemas.microsoft.com/office/drawing/2014/main" id="{22B78434-6444-48B9-9570-F52B9D4C9399}"/>
                  </a:ext>
                </a:extLst>
              </p:cNvPr>
              <p:cNvSpPr/>
              <p:nvPr/>
            </p:nvSpPr>
            <p:spPr>
              <a:xfrm>
                <a:off x="4008280" y="3458316"/>
                <a:ext cx="1352509" cy="571482"/>
              </a:xfrm>
              <a:prstGeom prst="roundRect">
                <a:avLst/>
              </a:prstGeom>
              <a:solidFill>
                <a:srgbClr val="84C335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91" name="CuadroTexto 18">
                <a:extLst>
                  <a:ext uri="{FF2B5EF4-FFF2-40B4-BE49-F238E27FC236}">
                    <a16:creationId xmlns:a16="http://schemas.microsoft.com/office/drawing/2014/main" id="{E49347EF-80C5-47FB-B2FD-E5492BB38FF6}"/>
                  </a:ext>
                </a:extLst>
              </p:cNvPr>
              <p:cNvSpPr txBox="1"/>
              <p:nvPr/>
            </p:nvSpPr>
            <p:spPr>
              <a:xfrm>
                <a:off x="4077988" y="3465862"/>
                <a:ext cx="1282887" cy="573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  <a:ea typeface="+mn-ea"/>
                    <a:cs typeface="+mn-cs"/>
                  </a:rPr>
                  <a:t>(1)  x(t) </a:t>
                </a:r>
                <a:r>
                  <a:rPr lang="en-CA" b="1" kern="1200" dirty="0">
                    <a:solidFill>
                      <a:prstClr val="black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→</a:t>
                </a: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  <a:ea typeface="+mn-ea"/>
                    <a:cs typeface="+mn-cs"/>
                  </a:rPr>
                  <a:t> IF for ascending aorta</a:t>
                </a:r>
                <a:endParaRPr kumimoji="0" lang="es-MX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ntipasto" panose="02000506000000020004" pitchFamily="2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192" name="Group 28">
              <a:extLst>
                <a:ext uri="{FF2B5EF4-FFF2-40B4-BE49-F238E27FC236}">
                  <a16:creationId xmlns:a16="http://schemas.microsoft.com/office/drawing/2014/main" id="{5B819699-E50E-44BE-99DF-F4853701A883}"/>
                </a:ext>
              </a:extLst>
            </p:cNvPr>
            <p:cNvGrpSpPr/>
            <p:nvPr/>
          </p:nvGrpSpPr>
          <p:grpSpPr>
            <a:xfrm>
              <a:off x="4690647" y="2673895"/>
              <a:ext cx="1649689" cy="530112"/>
              <a:chOff x="4008280" y="3458314"/>
              <a:chExt cx="1352591" cy="580989"/>
            </a:xfrm>
          </p:grpSpPr>
          <p:sp>
            <p:nvSpPr>
              <p:cNvPr id="193" name="Rectángulo redondeado 3">
                <a:extLst>
                  <a:ext uri="{FF2B5EF4-FFF2-40B4-BE49-F238E27FC236}">
                    <a16:creationId xmlns:a16="http://schemas.microsoft.com/office/drawing/2014/main" id="{1CB3A070-25BF-417B-8C77-540F4062916F}"/>
                  </a:ext>
                </a:extLst>
              </p:cNvPr>
              <p:cNvSpPr/>
              <p:nvPr/>
            </p:nvSpPr>
            <p:spPr>
              <a:xfrm>
                <a:off x="4008280" y="3458314"/>
                <a:ext cx="1352509" cy="571483"/>
              </a:xfrm>
              <a:prstGeom prst="roundRect">
                <a:avLst/>
              </a:prstGeom>
              <a:solidFill>
                <a:srgbClr val="84C335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94" name="CuadroTexto 18">
                <a:extLst>
                  <a:ext uri="{FF2B5EF4-FFF2-40B4-BE49-F238E27FC236}">
                    <a16:creationId xmlns:a16="http://schemas.microsoft.com/office/drawing/2014/main" id="{80FA262D-0162-4B6A-B25C-505356E2878E}"/>
                  </a:ext>
                </a:extLst>
              </p:cNvPr>
              <p:cNvSpPr txBox="1"/>
              <p:nvPr/>
            </p:nvSpPr>
            <p:spPr>
              <a:xfrm>
                <a:off x="4077984" y="3465867"/>
                <a:ext cx="1282887" cy="5734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  <a:ea typeface="+mn-ea"/>
                    <a:cs typeface="+mn-cs"/>
                  </a:rPr>
                  <a:t>(2 ) y(t) </a:t>
                </a:r>
                <a:r>
                  <a:rPr lang="en-CA" b="1" kern="1200" dirty="0">
                    <a:solidFill>
                      <a:prstClr val="black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rPr>
                  <a:t>→</a:t>
                </a: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  <a:ea typeface="+mn-ea"/>
                    <a:cs typeface="+mn-cs"/>
                  </a:rPr>
                  <a:t> IF for descending aorta</a:t>
                </a:r>
                <a:endParaRPr kumimoji="0" lang="es-MX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ntipasto" panose="02000506000000020004" pitchFamily="2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196" name="Group 28">
              <a:extLst>
                <a:ext uri="{FF2B5EF4-FFF2-40B4-BE49-F238E27FC236}">
                  <a16:creationId xmlns:a16="http://schemas.microsoft.com/office/drawing/2014/main" id="{D26FA486-A1DA-4EF8-A68B-7D504C645078}"/>
                </a:ext>
              </a:extLst>
            </p:cNvPr>
            <p:cNvGrpSpPr/>
            <p:nvPr/>
          </p:nvGrpSpPr>
          <p:grpSpPr>
            <a:xfrm>
              <a:off x="1013098" y="3824937"/>
              <a:ext cx="1283464" cy="745550"/>
              <a:chOff x="4057606" y="3524249"/>
              <a:chExt cx="1052254" cy="817104"/>
            </a:xfrm>
          </p:grpSpPr>
          <p:sp>
            <p:nvSpPr>
              <p:cNvPr id="197" name="Rectángulo redondeado 3">
                <a:extLst>
                  <a:ext uri="{FF2B5EF4-FFF2-40B4-BE49-F238E27FC236}">
                    <a16:creationId xmlns:a16="http://schemas.microsoft.com/office/drawing/2014/main" id="{9FFA2B91-3E91-42CA-A6C0-AEEFDD8BE6D8}"/>
                  </a:ext>
                </a:extLst>
              </p:cNvPr>
              <p:cNvSpPr/>
              <p:nvPr/>
            </p:nvSpPr>
            <p:spPr>
              <a:xfrm>
                <a:off x="4057606" y="3524249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98" name="CuadroTexto 18">
                <a:extLst>
                  <a:ext uri="{FF2B5EF4-FFF2-40B4-BE49-F238E27FC236}">
                    <a16:creationId xmlns:a16="http://schemas.microsoft.com/office/drawing/2014/main" id="{05F3D09A-D9BF-42B8-B72B-358E53625160}"/>
                  </a:ext>
                </a:extLst>
              </p:cNvPr>
              <p:cNvSpPr txBox="1"/>
              <p:nvPr/>
            </p:nvSpPr>
            <p:spPr>
              <a:xfrm>
                <a:off x="4127314" y="3531796"/>
                <a:ext cx="982545" cy="8095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fr-FR" b="1" kern="120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Calculate FFT for x(t) and y(t)</a:t>
                </a:r>
                <a:endParaRPr lang="es-MX" b="1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</p:txBody>
          </p:sp>
        </p:grpSp>
        <p:sp>
          <p:nvSpPr>
            <p:cNvPr id="199" name="Flecha abajo 10">
              <a:extLst>
                <a:ext uri="{FF2B5EF4-FFF2-40B4-BE49-F238E27FC236}">
                  <a16:creationId xmlns:a16="http://schemas.microsoft.com/office/drawing/2014/main" id="{25086D2C-5ABB-4999-8F9A-93A2F5FCBD70}"/>
                </a:ext>
              </a:extLst>
            </p:cNvPr>
            <p:cNvSpPr/>
            <p:nvPr/>
          </p:nvSpPr>
          <p:spPr>
            <a:xfrm rot="16200000">
              <a:off x="2458906" y="4003154"/>
              <a:ext cx="241361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00" name="Group 28">
              <a:extLst>
                <a:ext uri="{FF2B5EF4-FFF2-40B4-BE49-F238E27FC236}">
                  <a16:creationId xmlns:a16="http://schemas.microsoft.com/office/drawing/2014/main" id="{18C125E6-D32E-46C2-80C7-2724ED783E5C}"/>
                </a:ext>
              </a:extLst>
            </p:cNvPr>
            <p:cNvGrpSpPr/>
            <p:nvPr/>
          </p:nvGrpSpPr>
          <p:grpSpPr>
            <a:xfrm>
              <a:off x="2968059" y="3822674"/>
              <a:ext cx="1283466" cy="747822"/>
              <a:chOff x="4057604" y="3514214"/>
              <a:chExt cx="1052256" cy="819592"/>
            </a:xfrm>
          </p:grpSpPr>
          <p:sp>
            <p:nvSpPr>
              <p:cNvPr id="201" name="Rectángulo redondeado 3">
                <a:extLst>
                  <a:ext uri="{FF2B5EF4-FFF2-40B4-BE49-F238E27FC236}">
                    <a16:creationId xmlns:a16="http://schemas.microsoft.com/office/drawing/2014/main" id="{0BC29F3D-1DBD-4AC3-B3A6-4B5FDB2B01D3}"/>
                  </a:ext>
                </a:extLst>
              </p:cNvPr>
              <p:cNvSpPr/>
              <p:nvPr/>
            </p:nvSpPr>
            <p:spPr>
              <a:xfrm>
                <a:off x="4057606" y="3524249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02" name="CuadroTexto 18">
                <a:extLst>
                  <a:ext uri="{FF2B5EF4-FFF2-40B4-BE49-F238E27FC236}">
                    <a16:creationId xmlns:a16="http://schemas.microsoft.com/office/drawing/2014/main" id="{60D5D3F4-CC24-4812-B8CA-DD1B3A260F6A}"/>
                  </a:ext>
                </a:extLst>
              </p:cNvPr>
              <p:cNvSpPr txBox="1"/>
              <p:nvPr/>
            </p:nvSpPr>
            <p:spPr>
              <a:xfrm>
                <a:off x="4057604" y="3514214"/>
                <a:ext cx="1052255" cy="8095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Determine H(j</a:t>
                </a:r>
                <a:r>
                  <a:rPr lang="el-GR" b="1" kern="1200" dirty="0">
                    <a:solidFill>
                      <a:prstClr val="black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ω</a:t>
                </a: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) = Y(j</a:t>
                </a:r>
                <a:r>
                  <a:rPr lang="el-GR" b="1" kern="1200" dirty="0">
                    <a:solidFill>
                      <a:prstClr val="black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ω</a:t>
                </a: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)/X(j</a:t>
                </a:r>
                <a:r>
                  <a:rPr lang="el-GR" b="1" kern="1200" dirty="0">
                    <a:solidFill>
                      <a:prstClr val="black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ω</a:t>
                </a: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)</a:t>
                </a:r>
                <a:endParaRPr lang="es-MX" sz="1600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</p:txBody>
          </p:sp>
        </p:grpSp>
        <p:sp>
          <p:nvSpPr>
            <p:cNvPr id="203" name="Flecha abajo 10">
              <a:extLst>
                <a:ext uri="{FF2B5EF4-FFF2-40B4-BE49-F238E27FC236}">
                  <a16:creationId xmlns:a16="http://schemas.microsoft.com/office/drawing/2014/main" id="{FA5BAA3C-1356-4E15-A3B9-3429B6BE7934}"/>
                </a:ext>
              </a:extLst>
            </p:cNvPr>
            <p:cNvSpPr/>
            <p:nvPr/>
          </p:nvSpPr>
          <p:spPr>
            <a:xfrm rot="16200000">
              <a:off x="4413871" y="4010040"/>
              <a:ext cx="241361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04" name="Group 28">
              <a:extLst>
                <a:ext uri="{FF2B5EF4-FFF2-40B4-BE49-F238E27FC236}">
                  <a16:creationId xmlns:a16="http://schemas.microsoft.com/office/drawing/2014/main" id="{91CC37D7-6E5C-480A-9D45-12884DF984D1}"/>
                </a:ext>
              </a:extLst>
            </p:cNvPr>
            <p:cNvGrpSpPr/>
            <p:nvPr/>
          </p:nvGrpSpPr>
          <p:grpSpPr>
            <a:xfrm>
              <a:off x="4875495" y="3831831"/>
              <a:ext cx="1283465" cy="745552"/>
              <a:chOff x="4057605" y="3524249"/>
              <a:chExt cx="1052255" cy="817104"/>
            </a:xfrm>
          </p:grpSpPr>
          <p:sp>
            <p:nvSpPr>
              <p:cNvPr id="205" name="Rectángulo redondeado 3">
                <a:extLst>
                  <a:ext uri="{FF2B5EF4-FFF2-40B4-BE49-F238E27FC236}">
                    <a16:creationId xmlns:a16="http://schemas.microsoft.com/office/drawing/2014/main" id="{8A33B6F5-46E5-4FF4-95A4-57FDD9CE5DE0}"/>
                  </a:ext>
                </a:extLst>
              </p:cNvPr>
              <p:cNvSpPr/>
              <p:nvPr/>
            </p:nvSpPr>
            <p:spPr>
              <a:xfrm>
                <a:off x="4057606" y="3524249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06" name="CuadroTexto 18">
                    <a:extLst>
                      <a:ext uri="{FF2B5EF4-FFF2-40B4-BE49-F238E27FC236}">
                        <a16:creationId xmlns:a16="http://schemas.microsoft.com/office/drawing/2014/main" id="{3427F2FC-10E8-4D4E-997E-FDEC7EC114EE}"/>
                      </a:ext>
                    </a:extLst>
                  </p:cNvPr>
                  <p:cNvSpPr txBox="1"/>
                  <p:nvPr/>
                </p:nvSpPr>
                <p:spPr>
                  <a:xfrm>
                    <a:off x="4057605" y="3531796"/>
                    <a:ext cx="1052254" cy="80955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 algn="ctr">
                      <a:defRPr/>
                    </a:pPr>
                    <a:r>
                      <a:rPr lang="en-CA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Determine </a:t>
                    </a:r>
                    <a14:m>
                      <m:oMath xmlns:m="http://schemas.openxmlformats.org/officeDocument/2006/math">
                        <m:r>
                          <a:rPr lang="en-CA" i="1"/>
                          <m:t>∠</m:t>
                        </m:r>
                      </m:oMath>
                    </a14:m>
                    <a:r>
                      <a:rPr lang="en-CA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H(j</a:t>
                    </a:r>
                    <a:r>
                      <a:rPr lang="el-GR" b="1" kern="1200">
                        <a:solidFill>
                          <a:prstClr val="black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ω</a:t>
                    </a:r>
                    <a:r>
                      <a:rPr lang="en-CA" b="1" kern="120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) </a:t>
                    </a:r>
                    <a:r>
                      <a:rPr lang="en-CA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= </a:t>
                    </a:r>
                  </a:p>
                  <a:p>
                    <a:pPr lvl="0" algn="ctr">
                      <a:defRPr/>
                    </a:pPr>
                    <a:r>
                      <a:rPr lang="es-MX" b="1" kern="120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angle (H)</a:t>
                    </a:r>
                    <a:endParaRPr lang="es-MX" sz="1600" kern="1200" dirty="0">
                      <a:solidFill>
                        <a:prstClr val="black"/>
                      </a:solidFill>
                      <a:latin typeface="Antipasto" panose="02000506000000020004" pitchFamily="2" charset="0"/>
                    </a:endParaRPr>
                  </a:p>
                </p:txBody>
              </p:sp>
            </mc:Choice>
            <mc:Fallback>
              <p:sp>
                <p:nvSpPr>
                  <p:cNvPr id="206" name="CuadroTexto 18">
                    <a:extLst>
                      <a:ext uri="{FF2B5EF4-FFF2-40B4-BE49-F238E27FC236}">
                        <a16:creationId xmlns:a16="http://schemas.microsoft.com/office/drawing/2014/main" id="{3427F2FC-10E8-4D4E-997E-FDEC7EC114E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57605" y="3531796"/>
                    <a:ext cx="1052254" cy="809557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t="-1653" b="-7438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207" name="Group 28">
              <a:extLst>
                <a:ext uri="{FF2B5EF4-FFF2-40B4-BE49-F238E27FC236}">
                  <a16:creationId xmlns:a16="http://schemas.microsoft.com/office/drawing/2014/main" id="{925AF083-0514-4D32-8D6F-46E4EEAD6144}"/>
                </a:ext>
              </a:extLst>
            </p:cNvPr>
            <p:cNvGrpSpPr/>
            <p:nvPr/>
          </p:nvGrpSpPr>
          <p:grpSpPr>
            <a:xfrm>
              <a:off x="828250" y="4614807"/>
              <a:ext cx="1649693" cy="521437"/>
              <a:chOff x="4057605" y="3471501"/>
              <a:chExt cx="1352595" cy="571482"/>
            </a:xfrm>
          </p:grpSpPr>
          <p:sp>
            <p:nvSpPr>
              <p:cNvPr id="208" name="Rectángulo redondeado 3">
                <a:extLst>
                  <a:ext uri="{FF2B5EF4-FFF2-40B4-BE49-F238E27FC236}">
                    <a16:creationId xmlns:a16="http://schemas.microsoft.com/office/drawing/2014/main" id="{89B07BF0-929C-411E-B16F-42D204BDF061}"/>
                  </a:ext>
                </a:extLst>
              </p:cNvPr>
              <p:cNvSpPr/>
              <p:nvPr/>
            </p:nvSpPr>
            <p:spPr>
              <a:xfrm>
                <a:off x="4057605" y="3471501"/>
                <a:ext cx="1352509" cy="571482"/>
              </a:xfrm>
              <a:prstGeom prst="roundRect">
                <a:avLst/>
              </a:prstGeom>
              <a:solidFill>
                <a:srgbClr val="84C335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09" name="CuadroTexto 18">
                <a:extLst>
                  <a:ext uri="{FF2B5EF4-FFF2-40B4-BE49-F238E27FC236}">
                    <a16:creationId xmlns:a16="http://schemas.microsoft.com/office/drawing/2014/main" id="{00EE125B-6BE0-4896-9A61-00BCA123DAFA}"/>
                  </a:ext>
                </a:extLst>
              </p:cNvPr>
              <p:cNvSpPr txBox="1"/>
              <p:nvPr/>
            </p:nvSpPr>
            <p:spPr>
              <a:xfrm>
                <a:off x="4127313" y="3584538"/>
                <a:ext cx="1282887" cy="3373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x(t) </a:t>
                </a:r>
                <a:r>
                  <a:rPr lang="en-CA" b="1" kern="1200" dirty="0">
                    <a:solidFill>
                      <a:prstClr val="black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→W(j</a:t>
                </a:r>
                <a:r>
                  <a:rPr lang="el-GR" b="1" kern="1200">
                    <a:solidFill>
                      <a:prstClr val="black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ω</a:t>
                </a:r>
                <a:r>
                  <a:rPr lang="en-CA" b="1" kern="1200">
                    <a:solidFill>
                      <a:prstClr val="black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)</a:t>
                </a:r>
                <a:endParaRPr kumimoji="0" lang="es-MX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ntipasto" panose="02000506000000020004" pitchFamily="2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210" name="Group 28">
              <a:extLst>
                <a:ext uri="{FF2B5EF4-FFF2-40B4-BE49-F238E27FC236}">
                  <a16:creationId xmlns:a16="http://schemas.microsoft.com/office/drawing/2014/main" id="{60103B46-A944-4B70-9F64-39F88EF7349A}"/>
                </a:ext>
              </a:extLst>
            </p:cNvPr>
            <p:cNvGrpSpPr/>
            <p:nvPr/>
          </p:nvGrpSpPr>
          <p:grpSpPr>
            <a:xfrm>
              <a:off x="828145" y="5167338"/>
              <a:ext cx="1649693" cy="521437"/>
              <a:chOff x="4057605" y="3471501"/>
              <a:chExt cx="1352595" cy="571482"/>
            </a:xfrm>
          </p:grpSpPr>
          <p:sp>
            <p:nvSpPr>
              <p:cNvPr id="211" name="Rectángulo redondeado 3">
                <a:extLst>
                  <a:ext uri="{FF2B5EF4-FFF2-40B4-BE49-F238E27FC236}">
                    <a16:creationId xmlns:a16="http://schemas.microsoft.com/office/drawing/2014/main" id="{99D8136C-CBBF-4EB3-A294-6840AE090989}"/>
                  </a:ext>
                </a:extLst>
              </p:cNvPr>
              <p:cNvSpPr/>
              <p:nvPr/>
            </p:nvSpPr>
            <p:spPr>
              <a:xfrm>
                <a:off x="4057605" y="3471501"/>
                <a:ext cx="1352509" cy="571482"/>
              </a:xfrm>
              <a:prstGeom prst="roundRect">
                <a:avLst/>
              </a:prstGeom>
              <a:solidFill>
                <a:srgbClr val="84C335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12" name="CuadroTexto 18">
                <a:extLst>
                  <a:ext uri="{FF2B5EF4-FFF2-40B4-BE49-F238E27FC236}">
                    <a16:creationId xmlns:a16="http://schemas.microsoft.com/office/drawing/2014/main" id="{8808F1F3-AB56-45C4-8ED0-05BB6B6542A8}"/>
                  </a:ext>
                </a:extLst>
              </p:cNvPr>
              <p:cNvSpPr txBox="1"/>
              <p:nvPr/>
            </p:nvSpPr>
            <p:spPr>
              <a:xfrm>
                <a:off x="4127313" y="3584538"/>
                <a:ext cx="1282887" cy="3373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y(t) </a:t>
                </a:r>
                <a:r>
                  <a:rPr lang="en-CA" b="1" kern="1200" dirty="0">
                    <a:solidFill>
                      <a:prstClr val="black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→</a:t>
                </a: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 Y(j</a:t>
                </a:r>
                <a:r>
                  <a:rPr lang="el-GR" b="1" kern="120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ω</a:t>
                </a:r>
                <a:r>
                  <a:rPr lang="en-CA" b="1" kern="120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)</a:t>
                </a:r>
                <a:endParaRPr kumimoji="0" lang="es-MX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ntipasto" panose="02000506000000020004" pitchFamily="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213" name="Flecha abajo 10">
              <a:extLst>
                <a:ext uri="{FF2B5EF4-FFF2-40B4-BE49-F238E27FC236}">
                  <a16:creationId xmlns:a16="http://schemas.microsoft.com/office/drawing/2014/main" id="{82C10499-04DA-4D39-92BA-D52EAF324D90}"/>
                </a:ext>
              </a:extLst>
            </p:cNvPr>
            <p:cNvSpPr/>
            <p:nvPr/>
          </p:nvSpPr>
          <p:spPr>
            <a:xfrm rot="16200000">
              <a:off x="6341904" y="4026101"/>
              <a:ext cx="241361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 dirty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14" name="Group 28">
              <a:extLst>
                <a:ext uri="{FF2B5EF4-FFF2-40B4-BE49-F238E27FC236}">
                  <a16:creationId xmlns:a16="http://schemas.microsoft.com/office/drawing/2014/main" id="{DEF504C9-6F3D-487E-AD8C-D580F725C669}"/>
                </a:ext>
              </a:extLst>
            </p:cNvPr>
            <p:cNvGrpSpPr/>
            <p:nvPr/>
          </p:nvGrpSpPr>
          <p:grpSpPr>
            <a:xfrm>
              <a:off x="6803528" y="3847890"/>
              <a:ext cx="1283465" cy="966183"/>
              <a:chOff x="4057605" y="3524249"/>
              <a:chExt cx="1052255" cy="1058910"/>
            </a:xfrm>
          </p:grpSpPr>
          <p:sp>
            <p:nvSpPr>
              <p:cNvPr id="215" name="Rectángulo redondeado 3">
                <a:extLst>
                  <a:ext uri="{FF2B5EF4-FFF2-40B4-BE49-F238E27FC236}">
                    <a16:creationId xmlns:a16="http://schemas.microsoft.com/office/drawing/2014/main" id="{808FB584-EB60-4F97-B8A9-BBF0646BE879}"/>
                  </a:ext>
                </a:extLst>
              </p:cNvPr>
              <p:cNvSpPr/>
              <p:nvPr/>
            </p:nvSpPr>
            <p:spPr>
              <a:xfrm>
                <a:off x="4057606" y="3524249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16" name="CuadroTexto 18">
                    <a:extLst>
                      <a:ext uri="{FF2B5EF4-FFF2-40B4-BE49-F238E27FC236}">
                        <a16:creationId xmlns:a16="http://schemas.microsoft.com/office/drawing/2014/main" id="{63B2EEE4-393E-4CB5-8AE0-381E61E919EC}"/>
                      </a:ext>
                    </a:extLst>
                  </p:cNvPr>
                  <p:cNvSpPr txBox="1"/>
                  <p:nvPr/>
                </p:nvSpPr>
                <p:spPr>
                  <a:xfrm>
                    <a:off x="4057605" y="3531790"/>
                    <a:ext cx="1052254" cy="105136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n-CA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Get GD = </a:t>
                    </a:r>
                    <a14:m>
                      <m:oMath xmlns:m="http://schemas.openxmlformats.org/officeDocument/2006/math">
                        <m:f>
                          <m:fPr>
                            <m:ctrlPr>
                              <a:rPr lang="en-CA" sz="1800" b="1"/>
                            </m:ctrlPr>
                          </m:fPr>
                          <m:num>
                            <m:r>
                              <a:rPr lang="en-CA" sz="1800" b="1" i="0"/>
                              <m:t>−</m:t>
                            </m:r>
                            <m:r>
                              <a:rPr lang="en-CA" sz="1800" b="1" i="0"/>
                              <m:t>𝐝</m:t>
                            </m:r>
                            <m:r>
                              <a:rPr lang="en-CA" sz="1800" b="1" i="0"/>
                              <m:t>∠</m:t>
                            </m:r>
                            <m:r>
                              <a:rPr lang="en-CA" sz="1800" b="1" i="0"/>
                              <m:t>𝐇</m:t>
                            </m:r>
                            <m:r>
                              <a:rPr lang="en-CA" sz="1800" b="1" i="0"/>
                              <m:t>(</m:t>
                            </m:r>
                            <m:r>
                              <a:rPr lang="en-CA" sz="1800" b="1" i="0"/>
                              <m:t>𝐣</m:t>
                            </m:r>
                            <m:r>
                              <a:rPr lang="en-CA" sz="1800" b="1" i="0"/>
                              <m:t>𝛚</m:t>
                            </m:r>
                            <m:r>
                              <a:rPr lang="en-CA" sz="1800" b="1" i="0"/>
                              <m:t>)</m:t>
                            </m:r>
                          </m:num>
                          <m:den>
                            <m:r>
                              <a:rPr lang="en-CA" sz="1800" b="1" i="0"/>
                              <m:t>𝐝</m:t>
                            </m:r>
                            <m:r>
                              <a:rPr lang="en-CA" sz="1800" b="1" i="0"/>
                              <m:t>𝛚</m:t>
                            </m:r>
                          </m:den>
                        </m:f>
                      </m:oMath>
                    </a14:m>
                    <a:endParaRPr lang="en-CA" sz="1800" b="1" dirty="0"/>
                  </a:p>
                  <a:p>
                    <a:pPr lvl="0" algn="ctr">
                      <a:defRPr/>
                    </a:pPr>
                    <a:endParaRPr lang="es-MX" sz="1600" kern="1200" dirty="0">
                      <a:solidFill>
                        <a:prstClr val="black"/>
                      </a:solidFill>
                      <a:latin typeface="Antipasto" panose="02000506000000020004" pitchFamily="2" charset="0"/>
                    </a:endParaRPr>
                  </a:p>
                </p:txBody>
              </p:sp>
            </mc:Choice>
            <mc:Fallback>
              <p:sp>
                <p:nvSpPr>
                  <p:cNvPr id="216" name="CuadroTexto 18">
                    <a:extLst>
                      <a:ext uri="{FF2B5EF4-FFF2-40B4-BE49-F238E27FC236}">
                        <a16:creationId xmlns:a16="http://schemas.microsoft.com/office/drawing/2014/main" id="{63B2EEE4-393E-4CB5-8AE0-381E61E919E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57605" y="3531790"/>
                    <a:ext cx="1052254" cy="1051369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t="-633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217" name="Flecha abajo 10">
              <a:extLst>
                <a:ext uri="{FF2B5EF4-FFF2-40B4-BE49-F238E27FC236}">
                  <a16:creationId xmlns:a16="http://schemas.microsoft.com/office/drawing/2014/main" id="{EF14DB57-5E00-4259-9536-C3DA1B5CFF7E}"/>
                </a:ext>
              </a:extLst>
            </p:cNvPr>
            <p:cNvSpPr/>
            <p:nvPr/>
          </p:nvSpPr>
          <p:spPr>
            <a:xfrm>
              <a:off x="7383428" y="4721961"/>
              <a:ext cx="252000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 dirty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18" name="Group 28">
              <a:extLst>
                <a:ext uri="{FF2B5EF4-FFF2-40B4-BE49-F238E27FC236}">
                  <a16:creationId xmlns:a16="http://schemas.microsoft.com/office/drawing/2014/main" id="{5C3993C2-F70D-4E60-85E4-96DCB2A58D4B}"/>
                </a:ext>
              </a:extLst>
            </p:cNvPr>
            <p:cNvGrpSpPr/>
            <p:nvPr/>
          </p:nvGrpSpPr>
          <p:grpSpPr>
            <a:xfrm>
              <a:off x="6867695" y="5169129"/>
              <a:ext cx="1283465" cy="872576"/>
              <a:chOff x="4057605" y="3431940"/>
              <a:chExt cx="1052255" cy="956323"/>
            </a:xfrm>
          </p:grpSpPr>
          <p:sp>
            <p:nvSpPr>
              <p:cNvPr id="219" name="Rectángulo redondeado 3">
                <a:extLst>
                  <a:ext uri="{FF2B5EF4-FFF2-40B4-BE49-F238E27FC236}">
                    <a16:creationId xmlns:a16="http://schemas.microsoft.com/office/drawing/2014/main" id="{1A1D18A8-BEAD-4CA0-B254-4A24373F5B57}"/>
                  </a:ext>
                </a:extLst>
              </p:cNvPr>
              <p:cNvSpPr/>
              <p:nvPr/>
            </p:nvSpPr>
            <p:spPr>
              <a:xfrm>
                <a:off x="4057606" y="3431940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20" name="CuadroTexto 18">
                <a:extLst>
                  <a:ext uri="{FF2B5EF4-FFF2-40B4-BE49-F238E27FC236}">
                    <a16:creationId xmlns:a16="http://schemas.microsoft.com/office/drawing/2014/main" id="{C97B41BD-B972-44E5-B9BD-160857AD4E4A}"/>
                  </a:ext>
                </a:extLst>
              </p:cNvPr>
              <p:cNvSpPr txBox="1"/>
              <p:nvPr/>
            </p:nvSpPr>
            <p:spPr>
              <a:xfrm>
                <a:off x="4057605" y="3544975"/>
                <a:ext cx="1052254" cy="8432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s-MX" b="1" kern="1200" dirty="0" err="1">
                    <a:solidFill>
                      <a:prstClr val="black"/>
                    </a:solidFill>
                    <a:latin typeface="Antipasto" panose="02000506000000020004" pitchFamily="2" charset="0"/>
                  </a:rPr>
                  <a:t>Mag</a:t>
                </a:r>
                <a:r>
                  <a:rPr lang="es-MX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 </a:t>
                </a: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H(j</a:t>
                </a:r>
                <a:r>
                  <a:rPr lang="el-GR" b="1" kern="1200" dirty="0">
                    <a:solidFill>
                      <a:prstClr val="black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ω</a:t>
                </a: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) = angle (H)</a:t>
                </a:r>
                <a:endParaRPr lang="es-MX" b="1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  <a:p>
                <a:pPr lvl="0" algn="ctr">
                  <a:defRPr/>
                </a:pPr>
                <a:endParaRPr lang="es-MX" sz="1600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</p:txBody>
          </p:sp>
        </p:grpSp>
        <p:grpSp>
          <p:nvGrpSpPr>
            <p:cNvPr id="221" name="Group 28">
              <a:extLst>
                <a:ext uri="{FF2B5EF4-FFF2-40B4-BE49-F238E27FC236}">
                  <a16:creationId xmlns:a16="http://schemas.microsoft.com/office/drawing/2014/main" id="{123A5FDB-5853-4220-BC28-A61E1C61133D}"/>
                </a:ext>
              </a:extLst>
            </p:cNvPr>
            <p:cNvGrpSpPr/>
            <p:nvPr/>
          </p:nvGrpSpPr>
          <p:grpSpPr>
            <a:xfrm>
              <a:off x="2968058" y="5127087"/>
              <a:ext cx="1283466" cy="796723"/>
              <a:chOff x="4057604" y="3405568"/>
              <a:chExt cx="1052256" cy="873187"/>
            </a:xfrm>
          </p:grpSpPr>
          <p:sp>
            <p:nvSpPr>
              <p:cNvPr id="222" name="Rectángulo redondeado 3">
                <a:extLst>
                  <a:ext uri="{FF2B5EF4-FFF2-40B4-BE49-F238E27FC236}">
                    <a16:creationId xmlns:a16="http://schemas.microsoft.com/office/drawing/2014/main" id="{E2CC889B-3494-4CC1-A1C6-0384550FDDC6}"/>
                  </a:ext>
                </a:extLst>
              </p:cNvPr>
              <p:cNvSpPr/>
              <p:nvPr/>
            </p:nvSpPr>
            <p:spPr>
              <a:xfrm>
                <a:off x="4057606" y="3405568"/>
                <a:ext cx="1052254" cy="809558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23" name="CuadroTexto 18">
                    <a:extLst>
                      <a:ext uri="{FF2B5EF4-FFF2-40B4-BE49-F238E27FC236}">
                        <a16:creationId xmlns:a16="http://schemas.microsoft.com/office/drawing/2014/main" id="{DCE9EADA-6F2B-4EBC-B3F2-DD5CA4DFCFE0}"/>
                      </a:ext>
                    </a:extLst>
                  </p:cNvPr>
                  <p:cNvSpPr txBox="1"/>
                  <p:nvPr/>
                </p:nvSpPr>
                <p:spPr>
                  <a:xfrm>
                    <a:off x="4057604" y="3421905"/>
                    <a:ext cx="1052255" cy="85685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n-CA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Calculate </a:t>
                    </a:r>
                    <a:r>
                      <a:rPr lang="el-GR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Δ</a:t>
                    </a:r>
                    <a:r>
                      <a:rPr lang="en-CA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t =</a:t>
                    </a:r>
                    <a:endParaRPr lang="en-CA" sz="1800" b="1" dirty="0"/>
                  </a:p>
                  <a:p>
                    <a:pPr algn="ctr"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CA" b="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CA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A" b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en-CA" b="1">
                                      <a:latin typeface="Cambria Math" panose="02040503050406030204" pitchFamily="18" charset="0"/>
                                    </a:rPr>
                                    <m:t>𝐗</m:t>
                                  </m:r>
                                  <m:r>
                                    <a:rPr lang="en-CA" b="1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e>
                                <m:sup>
                                  <m:r>
                                    <a:rPr lang="en-CA" b="1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  <m:r>
                                <a:rPr lang="en-CA" b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CA" b="1">
                                  <a:latin typeface="Cambria Math" panose="02040503050406030204" pitchFamily="18" charset="0"/>
                                </a:rPr>
                                <m:t>𝐆𝐃</m:t>
                              </m:r>
                            </m:num>
                            <m:den>
                              <m:nary>
                                <m:naryPr>
                                  <m:chr m:val="∑"/>
                                  <m:limLoc m:val="undOvr"/>
                                  <m:subHide m:val="on"/>
                                  <m:supHide m:val="on"/>
                                  <m:ctrlPr>
                                    <a:rPr lang="en-CA" b="1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sSup>
                                    <m:sSupPr>
                                      <m:ctrlPr>
                                        <a:rPr lang="en-CA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CA" b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  <m:r>
                                        <a:rPr lang="en-CA" b="1">
                                          <a:latin typeface="Cambria Math" panose="02040503050406030204" pitchFamily="18" charset="0"/>
                                        </a:rPr>
                                        <m:t>𝐗</m:t>
                                      </m:r>
                                      <m:r>
                                        <a:rPr lang="en-CA" b="1">
                                          <a:latin typeface="Cambria Math" panose="02040503050406030204" pitchFamily="18" charset="0"/>
                                        </a:rPr>
                                        <m:t>|</m:t>
                                      </m:r>
                                    </m:e>
                                    <m:sup>
                                      <m:r>
                                        <a:rPr lang="en-CA" b="1">
                                          <a:latin typeface="Cambria Math" panose="02040503050406030204" pitchFamily="18" charset="0"/>
                                        </a:rPr>
                                        <m:t>𝟐</m:t>
                                      </m:r>
                                    </m:sup>
                                  </m:sSup>
                                </m:e>
                              </m:nary>
                            </m:den>
                          </m:f>
                        </m:oMath>
                      </m:oMathPara>
                    </a14:m>
                    <a:endParaRPr lang="es-MX" sz="1600" kern="1200" dirty="0">
                      <a:solidFill>
                        <a:prstClr val="black"/>
                      </a:solidFill>
                      <a:latin typeface="Antipasto" panose="02000506000000020004" pitchFamily="2" charset="0"/>
                    </a:endParaRPr>
                  </a:p>
                </p:txBody>
              </p:sp>
            </mc:Choice>
            <mc:Fallback>
              <p:sp>
                <p:nvSpPr>
                  <p:cNvPr id="223" name="CuadroTexto 18">
                    <a:extLst>
                      <a:ext uri="{FF2B5EF4-FFF2-40B4-BE49-F238E27FC236}">
                        <a16:creationId xmlns:a16="http://schemas.microsoft.com/office/drawing/2014/main" id="{DCE9EADA-6F2B-4EBC-B3F2-DD5CA4DFCFE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57604" y="3421905"/>
                    <a:ext cx="1052255" cy="856850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t="-781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224" name="Group 28">
              <a:extLst>
                <a:ext uri="{FF2B5EF4-FFF2-40B4-BE49-F238E27FC236}">
                  <a16:creationId xmlns:a16="http://schemas.microsoft.com/office/drawing/2014/main" id="{9913864D-0834-4364-A429-2D02F99A0820}"/>
                </a:ext>
              </a:extLst>
            </p:cNvPr>
            <p:cNvGrpSpPr/>
            <p:nvPr/>
          </p:nvGrpSpPr>
          <p:grpSpPr>
            <a:xfrm>
              <a:off x="4875494" y="5151155"/>
              <a:ext cx="1283465" cy="738666"/>
              <a:chOff x="4057605" y="3431940"/>
              <a:chExt cx="1052255" cy="809557"/>
            </a:xfrm>
          </p:grpSpPr>
          <p:sp>
            <p:nvSpPr>
              <p:cNvPr id="225" name="Rectángulo redondeado 3">
                <a:extLst>
                  <a:ext uri="{FF2B5EF4-FFF2-40B4-BE49-F238E27FC236}">
                    <a16:creationId xmlns:a16="http://schemas.microsoft.com/office/drawing/2014/main" id="{B7C18F6D-8D26-4436-A8BD-4F3FE84F61AE}"/>
                  </a:ext>
                </a:extLst>
              </p:cNvPr>
              <p:cNvSpPr/>
              <p:nvPr/>
            </p:nvSpPr>
            <p:spPr>
              <a:xfrm>
                <a:off x="4057606" y="3431940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26" name="CuadroTexto 18">
                    <a:extLst>
                      <a:ext uri="{FF2B5EF4-FFF2-40B4-BE49-F238E27FC236}">
                        <a16:creationId xmlns:a16="http://schemas.microsoft.com/office/drawing/2014/main" id="{9582E94A-F73A-4F00-A30C-4AFD07B39707}"/>
                      </a:ext>
                    </a:extLst>
                  </p:cNvPr>
                  <p:cNvSpPr txBox="1"/>
                  <p:nvPr/>
                </p:nvSpPr>
                <p:spPr>
                  <a:xfrm>
                    <a:off x="4057605" y="3536187"/>
                    <a:ext cx="1052254" cy="57343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 algn="ctr">
                      <a:defRPr/>
                    </a:pPr>
                    <a:r>
                      <a:rPr lang="en-CA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Unwrap</a:t>
                    </a:r>
                  </a:p>
                  <a:p>
                    <a:pPr lvl="0" algn="ctr">
                      <a:defRPr/>
                    </a:pPr>
                    <a14:m>
                      <m:oMath xmlns:m="http://schemas.openxmlformats.org/officeDocument/2006/math">
                        <m:r>
                          <a:rPr lang="en-CA" i="1">
                            <a:latin typeface="Cambria Math" panose="02040503050406030204" pitchFamily="18" charset="0"/>
                          </a:rPr>
                          <m:t>∠</m:t>
                        </m:r>
                      </m:oMath>
                    </a14:m>
                    <a:r>
                      <a:rPr lang="en-CA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H(j</a:t>
                    </a:r>
                    <a:r>
                      <a:rPr lang="el-GR" b="1" kern="1200" dirty="0">
                        <a:solidFill>
                          <a:prstClr val="black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ω</a:t>
                    </a:r>
                    <a:r>
                      <a:rPr lang="en-CA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) </a:t>
                    </a:r>
                    <a:endParaRPr lang="en-CA" b="1" dirty="0"/>
                  </a:p>
                </p:txBody>
              </p:sp>
            </mc:Choice>
            <mc:Fallback>
              <p:sp>
                <p:nvSpPr>
                  <p:cNvPr id="226" name="CuadroTexto 18">
                    <a:extLst>
                      <a:ext uri="{FF2B5EF4-FFF2-40B4-BE49-F238E27FC236}">
                        <a16:creationId xmlns:a16="http://schemas.microsoft.com/office/drawing/2014/main" id="{9582E94A-F73A-4F00-A30C-4AFD07B3970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57605" y="3536187"/>
                    <a:ext cx="1052254" cy="573434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t="-2353" b="-12941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227" name="Flecha abajo 10">
              <a:extLst>
                <a:ext uri="{FF2B5EF4-FFF2-40B4-BE49-F238E27FC236}">
                  <a16:creationId xmlns:a16="http://schemas.microsoft.com/office/drawing/2014/main" id="{FEBA7C5E-F11F-42B7-8DAB-9FAFA142F54D}"/>
                </a:ext>
              </a:extLst>
            </p:cNvPr>
            <p:cNvSpPr/>
            <p:nvPr/>
          </p:nvSpPr>
          <p:spPr>
            <a:xfrm rot="16200000" flipV="1">
              <a:off x="6341904" y="5340470"/>
              <a:ext cx="241361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 dirty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8" name="Flecha abajo 10">
              <a:extLst>
                <a:ext uri="{FF2B5EF4-FFF2-40B4-BE49-F238E27FC236}">
                  <a16:creationId xmlns:a16="http://schemas.microsoft.com/office/drawing/2014/main" id="{2ED8F1E8-2797-4687-9D8D-00E73EE044E9}"/>
                </a:ext>
              </a:extLst>
            </p:cNvPr>
            <p:cNvSpPr/>
            <p:nvPr/>
          </p:nvSpPr>
          <p:spPr>
            <a:xfrm rot="16200000" flipV="1">
              <a:off x="4442215" y="5313330"/>
              <a:ext cx="241361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7" name="Rounded Rectangle 14">
              <a:extLst>
                <a:ext uri="{FF2B5EF4-FFF2-40B4-BE49-F238E27FC236}">
                  <a16:creationId xmlns:a16="http://schemas.microsoft.com/office/drawing/2014/main" id="{B2A11B50-2ABC-40A1-AF01-D2860A8E7EC1}"/>
                </a:ext>
              </a:extLst>
            </p:cNvPr>
            <p:cNvSpPr/>
            <p:nvPr/>
          </p:nvSpPr>
          <p:spPr>
            <a:xfrm>
              <a:off x="557007" y="6364499"/>
              <a:ext cx="4104000" cy="5324060"/>
            </a:xfrm>
            <a:prstGeom prst="roundRect">
              <a:avLst/>
            </a:prstGeom>
            <a:noFill/>
            <a:ln w="38100">
              <a:solidFill>
                <a:srgbClr val="4C9BD3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Content Placeholder 2">
              <a:extLst>
                <a:ext uri="{FF2B5EF4-FFF2-40B4-BE49-F238E27FC236}">
                  <a16:creationId xmlns:a16="http://schemas.microsoft.com/office/drawing/2014/main" id="{41106AEE-6084-494C-BE88-7A3AB64E1202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-2238614" y="8689644"/>
              <a:ext cx="5290416" cy="397081"/>
            </a:xfrm>
            <a:prstGeom prst="rect">
              <a:avLst/>
            </a:prstGeom>
          </p:spPr>
          <p:txBody>
            <a:bodyPr vert="horz" lIns="68580" tIns="34290" rIns="68580" bIns="3429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85763" lvl="0" indent="-385763" algn="ctr">
                <a:buNone/>
                <a:defRPr/>
              </a:pPr>
              <a:r>
                <a:rPr kumimoji="0" lang="es-CR" sz="20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ndara" panose="020E0502030303020204" pitchFamily="34" charset="0"/>
                  <a:ea typeface="+mn-ea"/>
                  <a:cs typeface="+mn-cs"/>
                </a:rPr>
                <a:t>Calculation of</a:t>
              </a:r>
              <a:r>
                <a:rPr lang="es-CR" sz="2000" b="1">
                  <a:solidFill>
                    <a:prstClr val="black"/>
                  </a:solidFill>
                  <a:latin typeface="Candara" panose="020E0502030303020204" pitchFamily="34" charset="0"/>
                </a:rPr>
                <a:t> </a:t>
              </a:r>
              <a:r>
                <a:rPr lang="es-MX" sz="2000" b="1">
                  <a:solidFill>
                    <a:prstClr val="black"/>
                  </a:solidFill>
                  <a:latin typeface="Candara" panose="020E0502030303020204" pitchFamily="34" charset="0"/>
                </a:rPr>
                <a:t>AL</a:t>
              </a:r>
              <a:endParaRPr kumimoji="0" lang="es-C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endParaRPr>
            </a:p>
          </p:txBody>
        </p:sp>
        <p:sp>
          <p:nvSpPr>
            <p:cNvPr id="110" name="Rounded Rectangle 14">
              <a:extLst>
                <a:ext uri="{FF2B5EF4-FFF2-40B4-BE49-F238E27FC236}">
                  <a16:creationId xmlns:a16="http://schemas.microsoft.com/office/drawing/2014/main" id="{431997C9-E195-42E9-AE2E-B947051B7D10}"/>
                </a:ext>
              </a:extLst>
            </p:cNvPr>
            <p:cNvSpPr/>
            <p:nvPr/>
          </p:nvSpPr>
          <p:spPr>
            <a:xfrm>
              <a:off x="4800145" y="6373099"/>
              <a:ext cx="4104000" cy="5324060"/>
            </a:xfrm>
            <a:prstGeom prst="roundRect">
              <a:avLst/>
            </a:prstGeom>
            <a:noFill/>
            <a:ln w="38100">
              <a:solidFill>
                <a:srgbClr val="FF5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3" name="Elipse 6">
              <a:extLst>
                <a:ext uri="{FF2B5EF4-FFF2-40B4-BE49-F238E27FC236}">
                  <a16:creationId xmlns:a16="http://schemas.microsoft.com/office/drawing/2014/main" id="{0C09F41A-4B18-4F61-BB66-9F832057844D}"/>
                </a:ext>
              </a:extLst>
            </p:cNvPr>
            <p:cNvSpPr/>
            <p:nvPr/>
          </p:nvSpPr>
          <p:spPr>
            <a:xfrm>
              <a:off x="935649" y="6502791"/>
              <a:ext cx="369610" cy="333730"/>
            </a:xfrm>
            <a:prstGeom prst="ellipse">
              <a:avLst/>
            </a:prstGeom>
            <a:solidFill>
              <a:srgbClr val="4C9BD3"/>
            </a:solidFill>
            <a:ln>
              <a:solidFill>
                <a:srgbClr val="4C9B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CR" sz="1800" kern="1200">
                  <a:solidFill>
                    <a:schemeClr val="bg1"/>
                  </a:solidFill>
                  <a:latin typeface="Calibri"/>
                </a:rPr>
                <a:t>A</a:t>
              </a:r>
              <a:endParaRPr kumimoji="0" lang="es-CR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14" name="Elipse 6">
              <a:extLst>
                <a:ext uri="{FF2B5EF4-FFF2-40B4-BE49-F238E27FC236}">
                  <a16:creationId xmlns:a16="http://schemas.microsoft.com/office/drawing/2014/main" id="{558717B3-003E-4ED6-9EC5-8942BE31F2E4}"/>
                </a:ext>
              </a:extLst>
            </p:cNvPr>
            <p:cNvSpPr/>
            <p:nvPr/>
          </p:nvSpPr>
          <p:spPr>
            <a:xfrm>
              <a:off x="5182207" y="6597123"/>
              <a:ext cx="369610" cy="333730"/>
            </a:xfrm>
            <a:prstGeom prst="ellipse">
              <a:avLst/>
            </a:prstGeom>
            <a:solidFill>
              <a:srgbClr val="FF5050"/>
            </a:solidFill>
            <a:ln>
              <a:solidFill>
                <a:srgbClr val="FF5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CR" sz="1800" kern="1200" dirty="0">
                  <a:solidFill>
                    <a:schemeClr val="bg1"/>
                  </a:solidFill>
                  <a:latin typeface="Calibri"/>
                </a:rPr>
                <a:t>B</a:t>
              </a:r>
              <a:endParaRPr kumimoji="0" lang="es-CR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15" name="Group 28">
              <a:extLst>
                <a:ext uri="{FF2B5EF4-FFF2-40B4-BE49-F238E27FC236}">
                  <a16:creationId xmlns:a16="http://schemas.microsoft.com/office/drawing/2014/main" id="{3DD9D1A7-48B0-4507-964D-662CB1ECA96B}"/>
                </a:ext>
              </a:extLst>
            </p:cNvPr>
            <p:cNvGrpSpPr/>
            <p:nvPr/>
          </p:nvGrpSpPr>
          <p:grpSpPr>
            <a:xfrm>
              <a:off x="1937854" y="7507595"/>
              <a:ext cx="1283464" cy="1888886"/>
              <a:chOff x="4057606" y="3524249"/>
              <a:chExt cx="1052254" cy="2070172"/>
            </a:xfrm>
          </p:grpSpPr>
          <p:sp>
            <p:nvSpPr>
              <p:cNvPr id="116" name="Rectángulo redondeado 3">
                <a:extLst>
                  <a:ext uri="{FF2B5EF4-FFF2-40B4-BE49-F238E27FC236}">
                    <a16:creationId xmlns:a16="http://schemas.microsoft.com/office/drawing/2014/main" id="{829BF639-179C-44ED-93C7-938FB1268FFC}"/>
                  </a:ext>
                </a:extLst>
              </p:cNvPr>
              <p:cNvSpPr/>
              <p:nvPr/>
            </p:nvSpPr>
            <p:spPr>
              <a:xfrm>
                <a:off x="4057606" y="3524249"/>
                <a:ext cx="1052254" cy="2070172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17" name="CuadroTexto 18">
                <a:extLst>
                  <a:ext uri="{FF2B5EF4-FFF2-40B4-BE49-F238E27FC236}">
                    <a16:creationId xmlns:a16="http://schemas.microsoft.com/office/drawing/2014/main" id="{437F52D9-418D-4B7A-994A-5DBED957AC23}"/>
                  </a:ext>
                </a:extLst>
              </p:cNvPr>
              <p:cNvSpPr txBox="1"/>
              <p:nvPr/>
            </p:nvSpPr>
            <p:spPr>
              <a:xfrm>
                <a:off x="4127314" y="3531797"/>
                <a:ext cx="982545" cy="1990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Manually place the segments to measure</a:t>
                </a:r>
              </a:p>
              <a:p>
                <a:pPr lvl="0"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AL along a midline through aortic arch</a:t>
                </a:r>
                <a:endParaRPr lang="es-MX" b="1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</p:txBody>
          </p:sp>
        </p:grpSp>
        <p:grpSp>
          <p:nvGrpSpPr>
            <p:cNvPr id="118" name="Group 28">
              <a:extLst>
                <a:ext uri="{FF2B5EF4-FFF2-40B4-BE49-F238E27FC236}">
                  <a16:creationId xmlns:a16="http://schemas.microsoft.com/office/drawing/2014/main" id="{D4AD8546-AB9E-48CE-A736-6FC444658272}"/>
                </a:ext>
              </a:extLst>
            </p:cNvPr>
            <p:cNvGrpSpPr/>
            <p:nvPr/>
          </p:nvGrpSpPr>
          <p:grpSpPr>
            <a:xfrm>
              <a:off x="6318436" y="6480123"/>
              <a:ext cx="1283465" cy="1003792"/>
              <a:chOff x="4057605" y="3695680"/>
              <a:chExt cx="1052255" cy="1100129"/>
            </a:xfrm>
          </p:grpSpPr>
          <p:sp>
            <p:nvSpPr>
              <p:cNvPr id="119" name="Rectángulo redondeado 3">
                <a:extLst>
                  <a:ext uri="{FF2B5EF4-FFF2-40B4-BE49-F238E27FC236}">
                    <a16:creationId xmlns:a16="http://schemas.microsoft.com/office/drawing/2014/main" id="{80F21BB4-BE0F-4A72-994A-57AC4358408A}"/>
                  </a:ext>
                </a:extLst>
              </p:cNvPr>
              <p:cNvSpPr/>
              <p:nvPr/>
            </p:nvSpPr>
            <p:spPr>
              <a:xfrm>
                <a:off x="4057606" y="3695680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20" name="CuadroTexto 18">
                <a:extLst>
                  <a:ext uri="{FF2B5EF4-FFF2-40B4-BE49-F238E27FC236}">
                    <a16:creationId xmlns:a16="http://schemas.microsoft.com/office/drawing/2014/main" id="{98379DF2-10BE-49F1-B7C5-6F0DE2A701F6}"/>
                  </a:ext>
                </a:extLst>
              </p:cNvPr>
              <p:cNvSpPr txBox="1"/>
              <p:nvPr/>
            </p:nvSpPr>
            <p:spPr>
              <a:xfrm>
                <a:off x="4057605" y="3716403"/>
                <a:ext cx="1052254" cy="1079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Manually get center points </a:t>
                </a:r>
              </a:p>
              <a:p>
                <a:pPr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x and y</a:t>
                </a:r>
                <a:endParaRPr lang="en-CA" sz="1800" b="1" dirty="0"/>
              </a:p>
              <a:p>
                <a:pPr lvl="0" algn="ctr">
                  <a:defRPr/>
                </a:pPr>
                <a:endParaRPr lang="es-MX" sz="1600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</p:txBody>
          </p:sp>
        </p:grpSp>
        <p:sp>
          <p:nvSpPr>
            <p:cNvPr id="121" name="Flecha abajo 10">
              <a:extLst>
                <a:ext uri="{FF2B5EF4-FFF2-40B4-BE49-F238E27FC236}">
                  <a16:creationId xmlns:a16="http://schemas.microsoft.com/office/drawing/2014/main" id="{20A69258-F8DC-457A-9A68-3D188727A38D}"/>
                </a:ext>
              </a:extLst>
            </p:cNvPr>
            <p:cNvSpPr/>
            <p:nvPr/>
          </p:nvSpPr>
          <p:spPr>
            <a:xfrm>
              <a:off x="6898336" y="7347179"/>
              <a:ext cx="252000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 dirty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22" name="Group 28">
              <a:extLst>
                <a:ext uri="{FF2B5EF4-FFF2-40B4-BE49-F238E27FC236}">
                  <a16:creationId xmlns:a16="http://schemas.microsoft.com/office/drawing/2014/main" id="{94E19315-57DF-4396-A817-A903730B4962}"/>
                </a:ext>
              </a:extLst>
            </p:cNvPr>
            <p:cNvGrpSpPr/>
            <p:nvPr/>
          </p:nvGrpSpPr>
          <p:grpSpPr>
            <a:xfrm>
              <a:off x="6382603" y="7783319"/>
              <a:ext cx="1283465" cy="738662"/>
              <a:chOff x="4057605" y="3708866"/>
              <a:chExt cx="1052255" cy="809557"/>
            </a:xfrm>
          </p:grpSpPr>
          <p:sp>
            <p:nvSpPr>
              <p:cNvPr id="123" name="Rectángulo redondeado 3">
                <a:extLst>
                  <a:ext uri="{FF2B5EF4-FFF2-40B4-BE49-F238E27FC236}">
                    <a16:creationId xmlns:a16="http://schemas.microsoft.com/office/drawing/2014/main" id="{A37FEAFF-A854-465F-AFB3-75895FA0436A}"/>
                  </a:ext>
                </a:extLst>
              </p:cNvPr>
              <p:cNvSpPr/>
              <p:nvPr/>
            </p:nvSpPr>
            <p:spPr>
              <a:xfrm>
                <a:off x="4057606" y="3708866"/>
                <a:ext cx="1052254" cy="809557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24" name="CuadroTexto 18">
                <a:extLst>
                  <a:ext uri="{FF2B5EF4-FFF2-40B4-BE49-F238E27FC236}">
                    <a16:creationId xmlns:a16="http://schemas.microsoft.com/office/drawing/2014/main" id="{3EE86C1F-DDE1-481A-B4AE-FFC9AC623FA6}"/>
                  </a:ext>
                </a:extLst>
              </p:cNvPr>
              <p:cNvSpPr txBox="1"/>
              <p:nvPr/>
            </p:nvSpPr>
            <p:spPr>
              <a:xfrm>
                <a:off x="4057605" y="3835088"/>
                <a:ext cx="1052254" cy="5734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s-MX" b="1" kern="1200" dirty="0" err="1">
                    <a:solidFill>
                      <a:prstClr val="black"/>
                    </a:solidFill>
                    <a:latin typeface="Antipasto" panose="02000506000000020004" pitchFamily="2" charset="0"/>
                  </a:rPr>
                  <a:t>Get</a:t>
                </a:r>
                <a:r>
                  <a:rPr lang="es-MX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 z = </a:t>
                </a:r>
                <a:r>
                  <a:rPr lang="es-MX" b="1" kern="1200" dirty="0" err="1">
                    <a:solidFill>
                      <a:prstClr val="black"/>
                    </a:solidFill>
                    <a:latin typeface="Antipasto" panose="02000506000000020004" pitchFamily="2" charset="0"/>
                  </a:rPr>
                  <a:t>slice</a:t>
                </a:r>
                <a:r>
                  <a:rPr lang="es-MX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 </a:t>
                </a:r>
                <a:r>
                  <a:rPr lang="es-MX" b="1" kern="1200" dirty="0" err="1">
                    <a:solidFill>
                      <a:prstClr val="black"/>
                    </a:solidFill>
                    <a:latin typeface="Antipasto" panose="02000506000000020004" pitchFamily="2" charset="0"/>
                  </a:rPr>
                  <a:t>orientation</a:t>
                </a:r>
                <a:endParaRPr lang="es-MX" sz="1600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</p:txBody>
          </p:sp>
        </p:grpSp>
        <p:grpSp>
          <p:nvGrpSpPr>
            <p:cNvPr id="125" name="Group 28">
              <a:extLst>
                <a:ext uri="{FF2B5EF4-FFF2-40B4-BE49-F238E27FC236}">
                  <a16:creationId xmlns:a16="http://schemas.microsoft.com/office/drawing/2014/main" id="{C4222424-AB89-4095-A88D-E6EB2049CCEA}"/>
                </a:ext>
              </a:extLst>
            </p:cNvPr>
            <p:cNvGrpSpPr/>
            <p:nvPr/>
          </p:nvGrpSpPr>
          <p:grpSpPr>
            <a:xfrm>
              <a:off x="6415221" y="9016942"/>
              <a:ext cx="1283465" cy="984885"/>
              <a:chOff x="4057605" y="3716406"/>
              <a:chExt cx="1052255" cy="1079408"/>
            </a:xfrm>
          </p:grpSpPr>
          <p:sp>
            <p:nvSpPr>
              <p:cNvPr id="126" name="Rectángulo redondeado 3">
                <a:extLst>
                  <a:ext uri="{FF2B5EF4-FFF2-40B4-BE49-F238E27FC236}">
                    <a16:creationId xmlns:a16="http://schemas.microsoft.com/office/drawing/2014/main" id="{B19858B8-052A-4B4D-9756-5A1CA702F574}"/>
                  </a:ext>
                </a:extLst>
              </p:cNvPr>
              <p:cNvSpPr/>
              <p:nvPr/>
            </p:nvSpPr>
            <p:spPr>
              <a:xfrm>
                <a:off x="4057606" y="3748427"/>
                <a:ext cx="1052254" cy="809556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27" name="CuadroTexto 18">
                <a:extLst>
                  <a:ext uri="{FF2B5EF4-FFF2-40B4-BE49-F238E27FC236}">
                    <a16:creationId xmlns:a16="http://schemas.microsoft.com/office/drawing/2014/main" id="{01263D6D-468D-4E3C-A620-4036F132A7DA}"/>
                  </a:ext>
                </a:extLst>
              </p:cNvPr>
              <p:cNvSpPr txBox="1"/>
              <p:nvPr/>
            </p:nvSpPr>
            <p:spPr>
              <a:xfrm>
                <a:off x="4057605" y="3716406"/>
                <a:ext cx="1052254" cy="10794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CA" b="1" kern="1200" dirty="0">
                    <a:solidFill>
                      <a:prstClr val="black"/>
                    </a:solidFill>
                    <a:latin typeface="Antipasto" panose="02000506000000020004" pitchFamily="2" charset="0"/>
                  </a:rPr>
                  <a:t>Get each segment length (SL)</a:t>
                </a:r>
                <a:endParaRPr lang="en-CA" sz="1800" b="1" dirty="0"/>
              </a:p>
              <a:p>
                <a:pPr lvl="0" algn="ctr">
                  <a:defRPr/>
                </a:pPr>
                <a:endParaRPr lang="es-MX" sz="1600" kern="1200" dirty="0">
                  <a:solidFill>
                    <a:prstClr val="black"/>
                  </a:solidFill>
                  <a:latin typeface="Antipasto" panose="02000506000000020004" pitchFamily="2" charset="0"/>
                </a:endParaRPr>
              </a:p>
            </p:txBody>
          </p:sp>
        </p:grpSp>
        <p:sp>
          <p:nvSpPr>
            <p:cNvPr id="128" name="Flecha abajo 10">
              <a:extLst>
                <a:ext uri="{FF2B5EF4-FFF2-40B4-BE49-F238E27FC236}">
                  <a16:creationId xmlns:a16="http://schemas.microsoft.com/office/drawing/2014/main" id="{8B09C47B-9821-4D68-B6C4-C21CD0801F2B}"/>
                </a:ext>
              </a:extLst>
            </p:cNvPr>
            <p:cNvSpPr/>
            <p:nvPr/>
          </p:nvSpPr>
          <p:spPr>
            <a:xfrm>
              <a:off x="6995121" y="9865087"/>
              <a:ext cx="252000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 dirty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29" name="Group 28">
              <a:extLst>
                <a:ext uri="{FF2B5EF4-FFF2-40B4-BE49-F238E27FC236}">
                  <a16:creationId xmlns:a16="http://schemas.microsoft.com/office/drawing/2014/main" id="{16623FC7-BC58-46A0-AA56-B9C250DAD965}"/>
                </a:ext>
              </a:extLst>
            </p:cNvPr>
            <p:cNvGrpSpPr/>
            <p:nvPr/>
          </p:nvGrpSpPr>
          <p:grpSpPr>
            <a:xfrm>
              <a:off x="6479388" y="10247953"/>
              <a:ext cx="1283465" cy="1140378"/>
              <a:chOff x="4057605" y="3650473"/>
              <a:chExt cx="1052255" cy="1249829"/>
            </a:xfrm>
          </p:grpSpPr>
          <p:sp>
            <p:nvSpPr>
              <p:cNvPr id="130" name="Rectángulo redondeado 3">
                <a:extLst>
                  <a:ext uri="{FF2B5EF4-FFF2-40B4-BE49-F238E27FC236}">
                    <a16:creationId xmlns:a16="http://schemas.microsoft.com/office/drawing/2014/main" id="{368A7877-72EC-4299-A6AF-AD62FA21CAD6}"/>
                  </a:ext>
                </a:extLst>
              </p:cNvPr>
              <p:cNvSpPr/>
              <p:nvPr/>
            </p:nvSpPr>
            <p:spPr>
              <a:xfrm>
                <a:off x="4057606" y="3708866"/>
                <a:ext cx="1052254" cy="809555"/>
              </a:xfrm>
              <a:prstGeom prst="roundRect">
                <a:avLst/>
              </a:prstGeom>
              <a:solidFill>
                <a:srgbClr val="FFCD3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31" name="CuadroTexto 18">
                    <a:extLst>
                      <a:ext uri="{FF2B5EF4-FFF2-40B4-BE49-F238E27FC236}">
                        <a16:creationId xmlns:a16="http://schemas.microsoft.com/office/drawing/2014/main" id="{A2AD70F3-EBDC-446C-B385-B62914F3B834}"/>
                      </a:ext>
                    </a:extLst>
                  </p:cNvPr>
                  <p:cNvSpPr txBox="1"/>
                  <p:nvPr/>
                </p:nvSpPr>
                <p:spPr>
                  <a:xfrm>
                    <a:off x="4057605" y="3650473"/>
                    <a:ext cx="1052254" cy="124982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MX" b="1" kern="1200" dirty="0">
                        <a:solidFill>
                          <a:prstClr val="black"/>
                        </a:solidFill>
                        <a:latin typeface="Antipasto" panose="02000506000000020004" pitchFamily="2" charset="0"/>
                      </a:rPr>
                      <a:t>Calculate AL =</a:t>
                    </a:r>
                  </a:p>
                  <a:p>
                    <a:pPr algn="ctr"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nary>
                            <m:naryPr>
                              <m:chr m:val="∑"/>
                              <m:ctrlPr>
                                <a:rPr lang="en-CA" sz="1300" b="1" i="1"/>
                              </m:ctrlPr>
                            </m:naryPr>
                            <m:sub>
                              <m:r>
                                <a:rPr lang="en-CA" sz="1300" b="1" i="1"/>
                                <m:t>𝒊</m:t>
                              </m:r>
                            </m:sub>
                            <m:sup>
                              <m:r>
                                <a:rPr lang="es-MX" sz="1300" b="1" i="1" smtClean="0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CA" sz="1300" b="1" i="1"/>
                                  </m:ctrlPr>
                                </m:sSubPr>
                                <m:e>
                                  <m:r>
                                    <a:rPr lang="en-CA" sz="1300" b="1" i="1"/>
                                    <m:t>(</m:t>
                                  </m:r>
                                  <m:r>
                                    <a:rPr lang="en-CA" sz="1300" b="1" i="1"/>
                                    <m:t>𝑺𝑳</m:t>
                                  </m:r>
                                </m:e>
                                <m:sub>
                                  <m:r>
                                    <a:rPr lang="en-CA" sz="1300" b="1" i="1"/>
                                    <m:t>𝒊</m:t>
                                  </m:r>
                                </m:sub>
                              </m:sSub>
                              <m:r>
                                <a:rPr lang="en-CA" sz="1300" b="1" i="1"/>
                                <m:t>)</m:t>
                              </m:r>
                            </m:e>
                          </m:nary>
                        </m:oMath>
                      </m:oMathPara>
                    </a14:m>
                    <a:endParaRPr lang="en-CA" sz="1300" b="1" dirty="0"/>
                  </a:p>
                  <a:p>
                    <a:pPr algn="ctr">
                      <a:defRPr/>
                    </a:pPr>
                    <a:endParaRPr lang="es-MX" sz="1600" kern="1200" dirty="0">
                      <a:solidFill>
                        <a:prstClr val="black"/>
                      </a:solidFill>
                      <a:latin typeface="Antipasto" panose="02000506000000020004" pitchFamily="2" charset="0"/>
                    </a:endParaRPr>
                  </a:p>
                </p:txBody>
              </p:sp>
            </mc:Choice>
            <mc:Fallback>
              <p:sp>
                <p:nvSpPr>
                  <p:cNvPr id="131" name="CuadroTexto 18">
                    <a:extLst>
                      <a:ext uri="{FF2B5EF4-FFF2-40B4-BE49-F238E27FC236}">
                        <a16:creationId xmlns:a16="http://schemas.microsoft.com/office/drawing/2014/main" id="{A2AD70F3-EBDC-446C-B385-B62914F3B83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57605" y="3650473"/>
                    <a:ext cx="1052254" cy="1249829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t="-1070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32" name="Flecha abajo 10">
              <a:extLst>
                <a:ext uri="{FF2B5EF4-FFF2-40B4-BE49-F238E27FC236}">
                  <a16:creationId xmlns:a16="http://schemas.microsoft.com/office/drawing/2014/main" id="{92B0150E-3D10-4C17-82C8-6C513981A141}"/>
                </a:ext>
              </a:extLst>
            </p:cNvPr>
            <p:cNvSpPr/>
            <p:nvPr/>
          </p:nvSpPr>
          <p:spPr>
            <a:xfrm>
              <a:off x="6930953" y="8584875"/>
              <a:ext cx="252000" cy="396000"/>
            </a:xfrm>
            <a:prstGeom prst="downArrow">
              <a:avLst/>
            </a:prstGeom>
            <a:solidFill>
              <a:srgbClr val="108EC9"/>
            </a:solidFill>
            <a:ln>
              <a:solidFill>
                <a:srgbClr val="108E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800" b="0" i="0" u="none" strike="noStrike" kern="1200" cap="none" spc="0" normalizeH="0" baseline="0" noProof="0" dirty="0">
                <a:ln>
                  <a:noFill/>
                </a:ln>
                <a:solidFill>
                  <a:srgbClr val="108EC9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" name="Rounded Rectangle 42">
              <a:extLst>
                <a:ext uri="{FF2B5EF4-FFF2-40B4-BE49-F238E27FC236}">
                  <a16:creationId xmlns:a16="http://schemas.microsoft.com/office/drawing/2014/main" id="{922C9D97-D03A-4AD5-AC19-5777C0EA8F72}"/>
                </a:ext>
              </a:extLst>
            </p:cNvPr>
            <p:cNvSpPr/>
            <p:nvPr/>
          </p:nvSpPr>
          <p:spPr>
            <a:xfrm>
              <a:off x="3625517" y="12007494"/>
              <a:ext cx="2389063" cy="58134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lvl="0" algn="ctr">
                <a:defRPr/>
              </a:pPr>
              <a:endParaRPr lang="en-US" sz="2000" dirty="0">
                <a:solidFill>
                  <a:srgbClr val="FFFFFF"/>
                </a:solidFill>
                <a:latin typeface="+mj-lt"/>
                <a:ea typeface="+mn-ea"/>
                <a:cs typeface="+mn-cs"/>
              </a:endParaRPr>
            </a:p>
            <a:p>
              <a:pPr lvl="0" algn="ctr">
                <a:defRPr/>
              </a:pPr>
              <a:r>
                <a:rPr lang="en-US" sz="2400" dirty="0">
                  <a:solidFill>
                    <a:srgbClr val="FFFFFF"/>
                  </a:solidFill>
                  <a:latin typeface="+mj-lt"/>
                  <a:ea typeface="+mn-ea"/>
                  <a:cs typeface="+mn-cs"/>
                </a:rPr>
                <a:t>PWV= 𝐴𝐿/𝛥𝑡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Rectángulo 4">
                  <a:extLst>
                    <a:ext uri="{FF2B5EF4-FFF2-40B4-BE49-F238E27FC236}">
                      <a16:creationId xmlns:a16="http://schemas.microsoft.com/office/drawing/2014/main" id="{14A92746-8150-4914-8A13-67FA02FA492B}"/>
                    </a:ext>
                  </a:extLst>
                </p:cNvPr>
                <p:cNvSpPr/>
                <p:nvPr/>
              </p:nvSpPr>
              <p:spPr>
                <a:xfrm>
                  <a:off x="5233081" y="11024395"/>
                  <a:ext cx="3550852" cy="56791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s-MX" sz="1000" b="1" i="1" kern="1200" smtClean="0">
                            <a:solidFill>
                              <a:prstClr val="black"/>
                            </a:solidFill>
                            <a:latin typeface="Antipasto" panose="02000506000000020004" pitchFamily="2" charset="0"/>
                          </a:rPr>
                          <m:t>𝐀𝐋</m:t>
                        </m:r>
                        <m:r>
                          <a:rPr lang="en-CA" sz="1000" b="1" kern="1200">
                            <a:solidFill>
                              <a:prstClr val="black"/>
                            </a:solidFill>
                            <a:latin typeface="Antipasto" panose="02000506000000020004" pitchFamily="2" charset="0"/>
                          </a:rPr>
                          <m:t>=</m:t>
                        </m:r>
                      </m:oMath>
                    </m:oMathPara>
                  </a14:m>
                  <a:endParaRPr lang="es-MX" sz="1000" b="1" kern="1200" dirty="0">
                    <a:solidFill>
                      <a:prstClr val="black"/>
                    </a:solidFill>
                    <a:latin typeface="Antipasto" panose="02000506000000020004" pitchFamily="2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limLoc m:val="subSup"/>
                            <m:ctrlPr>
                              <a:rPr lang="en-CA" sz="1000" b="1" kern="1200">
                                <a:solidFill>
                                  <a:prstClr val="black"/>
                                </a:solidFill>
                                <a:latin typeface="Antipasto" panose="02000506000000020004" pitchFamily="2" charset="0"/>
                              </a:rPr>
                            </m:ctrlPr>
                          </m:naryPr>
                          <m:sub>
                            <m:r>
                              <a:rPr lang="en-CA" sz="1000" b="1" i="1" kern="1200">
                                <a:solidFill>
                                  <a:prstClr val="black"/>
                                </a:solidFill>
                                <a:latin typeface="Antipasto" panose="02000506000000020004" pitchFamily="2" charset="0"/>
                              </a:rPr>
                              <m:t>𝒊</m:t>
                            </m:r>
                            <m:r>
                              <a:rPr lang="en-CA" sz="1000" b="1" kern="1200">
                                <a:solidFill>
                                  <a:prstClr val="black"/>
                                </a:solidFill>
                                <a:latin typeface="Antipasto" panose="02000506000000020004" pitchFamily="2" charset="0"/>
                              </a:rPr>
                              <m:t>=</m:t>
                            </m:r>
                            <m:r>
                              <a:rPr lang="en-CA" sz="1000" b="1" i="1" kern="1200">
                                <a:solidFill>
                                  <a:prstClr val="black"/>
                                </a:solidFill>
                                <a:latin typeface="Antipasto" panose="02000506000000020004" pitchFamily="2" charset="0"/>
                              </a:rPr>
                              <m:t>𝟏</m:t>
                            </m:r>
                          </m:sub>
                          <m:sup>
                            <m:r>
                              <a:rPr lang="en-CA" sz="1000" b="1" i="1" kern="1200">
                                <a:solidFill>
                                  <a:prstClr val="black"/>
                                </a:solidFill>
                                <a:latin typeface="Antipasto" panose="02000506000000020004" pitchFamily="2" charset="0"/>
                              </a:rPr>
                              <m:t>𝒏</m:t>
                            </m:r>
                          </m:sup>
                          <m:e>
                            <m:rad>
                              <m:radPr>
                                <m:degHide m:val="on"/>
                                <m:ctrlPr>
                                  <a:rPr lang="en-CA" sz="1000" b="1" kern="1200">
                                    <a:solidFill>
                                      <a:prstClr val="black"/>
                                    </a:solidFill>
                                    <a:latin typeface="Antipasto" panose="02000506000000020004" pitchFamily="2" charset="0"/>
                                  </a:rPr>
                                </m:ctrlPr>
                              </m:radPr>
                              <m:deg/>
                              <m:e>
                                <m:sSup>
                                  <m:sSupPr>
                                    <m:ctrlPr>
                                      <a:rPr lang="en-CA" sz="1000" b="1" kern="1200">
                                        <a:solidFill>
                                          <a:prstClr val="black"/>
                                        </a:solidFill>
                                        <a:latin typeface="Antipasto" panose="02000506000000020004" pitchFamily="2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"/>
                                        <m:ctrlPr>
                                          <a:rPr lang="en-CA" sz="1000" b="1" kern="1200">
                                            <a:solidFill>
                                              <a:prstClr val="black"/>
                                            </a:solidFill>
                                            <a:latin typeface="Antipasto" panose="02000506000000020004" pitchFamily="2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CA" sz="1000" b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ctrlPr>
                                                  <a:rPr lang="en-CA" sz="1000" b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CA" sz="1000" b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CA" sz="1000" b="1" i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𝒙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CA" sz="1000" b="1" i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𝒊</m:t>
                                                    </m:r>
                                                    <m:r>
                                                      <a:rPr lang="en-CA" sz="1000" b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 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CA" sz="1000" b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  <m:t>−(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CA" sz="1000" b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CA" sz="1000" b="1" i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𝒙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CA" sz="1000" b="1" i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𝒊</m:t>
                                                    </m:r>
                                                    <m:r>
                                                      <a:rPr lang="en-CA" sz="1000" b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 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CA" sz="1000" b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  <m:t>+</m:t>
                                                </m:r>
                                                <m:r>
                                                  <a:rPr lang="en-CA" sz="1000" b="1" i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  <m:t>𝟏</m:t>
                                                </m:r>
                                                <m:r>
                                                  <a:rPr lang="en-CA" sz="1000" b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CA" sz="1000" b="1" i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  <m:t>𝟐</m:t>
                                            </m:r>
                                          </m:sup>
                                        </m:sSup>
                                        <m:r>
                                          <a:rPr lang="en-CA" sz="1000" b="1" kern="1200">
                                            <a:solidFill>
                                              <a:prstClr val="black"/>
                                            </a:solidFill>
                                            <a:latin typeface="Antipasto" panose="02000506000000020004" pitchFamily="2" charset="0"/>
                                          </a:rPr>
                                          <m:t> </m:t>
                                        </m:r>
                                        <m:sSup>
                                          <m:sSupPr>
                                            <m:ctrlPr>
                                              <a:rPr lang="en-CA" sz="1000" b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ctrlPr>
                                                  <a:rPr lang="en-CA" sz="1000" b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CA" sz="1000" b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CA" sz="1000" b="1" i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𝒛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CA" sz="1000" b="1" i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𝒊</m:t>
                                                    </m:r>
                                                    <m:r>
                                                      <a:rPr lang="en-CA" sz="1000" b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 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CA" sz="1000" b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  <m:t>−(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CA" sz="1000" b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CA" sz="1000" b="1" i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𝒛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CA" sz="1000" b="1" i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𝒊</m:t>
                                                    </m:r>
                                                    <m:r>
                                                      <a:rPr lang="en-CA" sz="1000" b="1" kern="1200">
                                                        <a:solidFill>
                                                          <a:prstClr val="black"/>
                                                        </a:solidFill>
                                                        <a:latin typeface="Antipasto" panose="02000506000000020004" pitchFamily="2" charset="0"/>
                                                      </a:rPr>
                                                      <m:t> 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CA" sz="1000" b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  <m:t>+</m:t>
                                                </m:r>
                                                <m:r>
                                                  <a:rPr lang="en-CA" sz="1000" b="1" i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  <m:t>𝟏</m:t>
                                                </m:r>
                                                <m:r>
                                                  <a:rPr lang="en-CA" sz="1000" b="1" kern="1200">
                                                    <a:solidFill>
                                                      <a:prstClr val="black"/>
                                                    </a:solidFill>
                                                    <a:latin typeface="Antipasto" panose="02000506000000020004" pitchFamily="2" charset="0"/>
                                                  </a:rPr>
                                                  <m:t>)</m:t>
                                                </m:r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en-CA" sz="1000" b="1" i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  <m:t>𝟐</m:t>
                                            </m:r>
                                          </m:sup>
                                        </m:sSup>
                                        <m:r>
                                          <a:rPr lang="en-CA" sz="1000" b="1" kern="1200">
                                            <a:solidFill>
                                              <a:prstClr val="black"/>
                                            </a:solidFill>
                                            <a:latin typeface="Antipasto" panose="02000506000000020004" pitchFamily="2" charset="0"/>
                                          </a:rPr>
                                          <m:t>+(</m:t>
                                        </m:r>
                                        <m:sSub>
                                          <m:sSubPr>
                                            <m:ctrlPr>
                                              <a:rPr lang="en-CA" sz="1000" b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sz="1000" b="1" i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  <m:t>𝒚</m:t>
                                            </m:r>
                                          </m:e>
                                          <m:sub>
                                            <m:r>
                                              <a:rPr lang="en-CA" sz="1000" b="1" i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  <m:t>𝒊</m:t>
                                            </m:r>
                                            <m:r>
                                              <a:rPr lang="en-CA" sz="1000" b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  <m:t> </m:t>
                                            </m:r>
                                          </m:sub>
                                        </m:sSub>
                                        <m:r>
                                          <a:rPr lang="en-CA" sz="1000" b="1" kern="1200">
                                            <a:solidFill>
                                              <a:prstClr val="black"/>
                                            </a:solidFill>
                                            <a:latin typeface="Antipasto" panose="02000506000000020004" pitchFamily="2" charset="0"/>
                                          </a:rPr>
                                          <m:t>−(</m:t>
                                        </m:r>
                                        <m:sSub>
                                          <m:sSubPr>
                                            <m:ctrlPr>
                                              <a:rPr lang="en-CA" sz="1000" b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sz="1000" b="1" i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  <m:t>𝒚</m:t>
                                            </m:r>
                                          </m:e>
                                          <m:sub>
                                            <m:r>
                                              <a:rPr lang="en-CA" sz="1000" b="1" i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  <m:t>𝒊</m:t>
                                            </m:r>
                                            <m:r>
                                              <a:rPr lang="en-CA" sz="1000" b="1" kern="1200">
                                                <a:solidFill>
                                                  <a:prstClr val="black"/>
                                                </a:solidFill>
                                                <a:latin typeface="Antipasto" panose="02000506000000020004" pitchFamily="2" charset="0"/>
                                              </a:rPr>
                                              <m:t> </m:t>
                                            </m:r>
                                          </m:sub>
                                        </m:sSub>
                                        <m:r>
                                          <a:rPr lang="en-CA" sz="1000" b="1" kern="1200">
                                            <a:solidFill>
                                              <a:prstClr val="black"/>
                                            </a:solidFill>
                                            <a:latin typeface="Antipasto" panose="02000506000000020004" pitchFamily="2" charset="0"/>
                                          </a:rPr>
                                          <m:t>+</m:t>
                                        </m:r>
                                        <m:r>
                                          <a:rPr lang="en-CA" sz="1000" b="1" i="1" kern="1200">
                                            <a:solidFill>
                                              <a:prstClr val="black"/>
                                            </a:solidFill>
                                            <a:latin typeface="Antipasto" panose="02000506000000020004" pitchFamily="2" charset="0"/>
                                          </a:rPr>
                                          <m:t>𝟏</m:t>
                                        </m:r>
                                        <m:r>
                                          <a:rPr lang="en-CA" sz="1000" b="1" kern="1200">
                                            <a:solidFill>
                                              <a:prstClr val="black"/>
                                            </a:solidFill>
                                            <a:latin typeface="Antipasto" panose="02000506000000020004" pitchFamily="2" charset="0"/>
                                          </a:rPr>
                                          <m:t>)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CA" sz="1000" b="1" i="1" kern="1200">
                                        <a:solidFill>
                                          <a:prstClr val="black"/>
                                        </a:solidFill>
                                        <a:latin typeface="Antipasto" panose="02000506000000020004" pitchFamily="2" charset="0"/>
                                      </a:rPr>
                                      <m:t>𝟐</m:t>
                                    </m:r>
                                  </m:sup>
                                </m:sSup>
                              </m:e>
                            </m:rad>
                          </m:e>
                        </m:nary>
                      </m:oMath>
                    </m:oMathPara>
                  </a14:m>
                  <a:endParaRPr lang="en-CA" sz="1000" b="1" kern="1200" dirty="0">
                    <a:solidFill>
                      <a:prstClr val="black"/>
                    </a:solidFill>
                    <a:latin typeface="Antipasto" panose="02000506000000020004" pitchFamily="2" charset="0"/>
                  </a:endParaRPr>
                </a:p>
              </p:txBody>
            </p:sp>
          </mc:Choice>
          <mc:Fallback>
            <p:sp>
              <p:nvSpPr>
                <p:cNvPr id="5" name="Rectángulo 4">
                  <a:extLst>
                    <a:ext uri="{FF2B5EF4-FFF2-40B4-BE49-F238E27FC236}">
                      <a16:creationId xmlns:a16="http://schemas.microsoft.com/office/drawing/2014/main" id="{14A92746-8150-4914-8A13-67FA02FA492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33081" y="11024395"/>
                  <a:ext cx="3550852" cy="567912"/>
                </a:xfrm>
                <a:prstGeom prst="rect">
                  <a:avLst/>
                </a:prstGeom>
                <a:blipFill>
                  <a:blip r:embed="rId8"/>
                  <a:stretch>
                    <a:fillRect l="-11149" t="-62766" r="-6175" b="-136170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" name="Rectángulo 6">
            <a:extLst>
              <a:ext uri="{FF2B5EF4-FFF2-40B4-BE49-F238E27FC236}">
                <a16:creationId xmlns:a16="http://schemas.microsoft.com/office/drawing/2014/main" id="{25AE46A7-8B50-487D-AF28-74A2EF2E256D}"/>
              </a:ext>
            </a:extLst>
          </p:cNvPr>
          <p:cNvSpPr/>
          <p:nvPr/>
        </p:nvSpPr>
        <p:spPr>
          <a:xfrm>
            <a:off x="0" y="6205149"/>
            <a:ext cx="9143999" cy="15366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C044BED7-2758-40EB-AD8E-7483361D1B75}"/>
              </a:ext>
            </a:extLst>
          </p:cNvPr>
          <p:cNvGrpSpPr/>
          <p:nvPr/>
        </p:nvGrpSpPr>
        <p:grpSpPr>
          <a:xfrm>
            <a:off x="9144000" y="248824"/>
            <a:ext cx="8983579" cy="6348300"/>
            <a:chOff x="9387077" y="922956"/>
            <a:chExt cx="7323982" cy="5118749"/>
          </a:xfrm>
        </p:grpSpPr>
        <p:sp>
          <p:nvSpPr>
            <p:cNvPr id="2" name="Rectángulo: esquinas redondeadas 1">
              <a:extLst>
                <a:ext uri="{FF2B5EF4-FFF2-40B4-BE49-F238E27FC236}">
                  <a16:creationId xmlns:a16="http://schemas.microsoft.com/office/drawing/2014/main" id="{85E76599-0D09-4B75-8461-FD5368AD1274}"/>
                </a:ext>
              </a:extLst>
            </p:cNvPr>
            <p:cNvSpPr/>
            <p:nvPr/>
          </p:nvSpPr>
          <p:spPr>
            <a:xfrm>
              <a:off x="9387077" y="922956"/>
              <a:ext cx="7323982" cy="5118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pic>
          <p:nvPicPr>
            <p:cNvPr id="84" name="Imagen 83">
              <a:extLst>
                <a:ext uri="{FF2B5EF4-FFF2-40B4-BE49-F238E27FC236}">
                  <a16:creationId xmlns:a16="http://schemas.microsoft.com/office/drawing/2014/main" id="{349F5A75-BD1E-4F1E-BFD8-DD0B75500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731476" y="1599172"/>
              <a:ext cx="6666300" cy="3704877"/>
            </a:xfrm>
            <a:prstGeom prst="rect">
              <a:avLst/>
            </a:prstGeom>
          </p:spPr>
        </p:pic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D484A63B-9563-45C8-A80E-DC1BC1792180}"/>
              </a:ext>
            </a:extLst>
          </p:cNvPr>
          <p:cNvGrpSpPr/>
          <p:nvPr/>
        </p:nvGrpSpPr>
        <p:grpSpPr>
          <a:xfrm>
            <a:off x="19120420" y="-48126"/>
            <a:ext cx="8983579" cy="6398331"/>
            <a:chOff x="19120420" y="-387544"/>
            <a:chExt cx="8983579" cy="6735215"/>
          </a:xfrm>
        </p:grpSpPr>
        <p:sp>
          <p:nvSpPr>
            <p:cNvPr id="89" name="Rectángulo: esquinas redondeadas 88">
              <a:extLst>
                <a:ext uri="{FF2B5EF4-FFF2-40B4-BE49-F238E27FC236}">
                  <a16:creationId xmlns:a16="http://schemas.microsoft.com/office/drawing/2014/main" id="{4CB5FF70-C152-4D27-AAD7-6748A0260200}"/>
                </a:ext>
              </a:extLst>
            </p:cNvPr>
            <p:cNvSpPr/>
            <p:nvPr/>
          </p:nvSpPr>
          <p:spPr>
            <a:xfrm>
              <a:off x="19120420" y="-387544"/>
              <a:ext cx="8983579" cy="673521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pic>
          <p:nvPicPr>
            <p:cNvPr id="85" name="Imagen 84">
              <a:extLst>
                <a:ext uri="{FF2B5EF4-FFF2-40B4-BE49-F238E27FC236}">
                  <a16:creationId xmlns:a16="http://schemas.microsoft.com/office/drawing/2014/main" id="{781E4D77-9935-446A-BEAB-8039D4C7F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393839" y="671823"/>
              <a:ext cx="6725495" cy="4760861"/>
            </a:xfrm>
            <a:prstGeom prst="rect">
              <a:avLst/>
            </a:prstGeom>
          </p:spPr>
        </p:pic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3C149ED7-BF7D-41C9-8A55-6A04D0328F94}"/>
              </a:ext>
            </a:extLst>
          </p:cNvPr>
          <p:cNvGrpSpPr/>
          <p:nvPr/>
        </p:nvGrpSpPr>
        <p:grpSpPr>
          <a:xfrm>
            <a:off x="29233040" y="-356626"/>
            <a:ext cx="8983579" cy="6398331"/>
            <a:chOff x="29233040" y="-365489"/>
            <a:chExt cx="8983579" cy="6076031"/>
          </a:xfrm>
        </p:grpSpPr>
        <p:sp>
          <p:nvSpPr>
            <p:cNvPr id="92" name="Rectángulo: esquinas redondeadas 91">
              <a:extLst>
                <a:ext uri="{FF2B5EF4-FFF2-40B4-BE49-F238E27FC236}">
                  <a16:creationId xmlns:a16="http://schemas.microsoft.com/office/drawing/2014/main" id="{0BA5875B-EBED-4822-A05C-8098251A01B5}"/>
                </a:ext>
              </a:extLst>
            </p:cNvPr>
            <p:cNvSpPr/>
            <p:nvPr/>
          </p:nvSpPr>
          <p:spPr>
            <a:xfrm>
              <a:off x="29233040" y="-365489"/>
              <a:ext cx="8983579" cy="607603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pic>
          <p:nvPicPr>
            <p:cNvPr id="86" name="Imagen 85">
              <a:extLst>
                <a:ext uri="{FF2B5EF4-FFF2-40B4-BE49-F238E27FC236}">
                  <a16:creationId xmlns:a16="http://schemas.microsoft.com/office/drawing/2014/main" id="{8BA366A3-A6C9-4C6D-BFAD-D8AFCF492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849623" y="1805458"/>
              <a:ext cx="7838345" cy="20224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3497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7.40741E-7 L -2.08212 0.0488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115" y="2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129 0.01042 L -0.98941 0.00024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406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63055 L 0 -0.88055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1.85185E-6 L -3.18819 0.09051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9410" y="4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12</a:t>
            </a:fld>
            <a:endParaRPr lang="e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20" name="Rounded Rectangle 42">
            <a:extLst>
              <a:ext uri="{FF2B5EF4-FFF2-40B4-BE49-F238E27FC236}">
                <a16:creationId xmlns:a16="http://schemas.microsoft.com/office/drawing/2014/main" id="{0E5F2BF7-2D8D-4244-A22E-2BE3DA606866}"/>
              </a:ext>
            </a:extLst>
          </p:cNvPr>
          <p:cNvSpPr/>
          <p:nvPr/>
        </p:nvSpPr>
        <p:spPr>
          <a:xfrm>
            <a:off x="1529108" y="3147806"/>
            <a:ext cx="2333509" cy="581226"/>
          </a:xfrm>
          <a:prstGeom prst="roundRect">
            <a:avLst>
              <a:gd name="adj" fmla="val 50000"/>
            </a:avLst>
          </a:prstGeom>
          <a:solidFill>
            <a:srgbClr val="008EF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dirty="0">
                <a:solidFill>
                  <a:srgbClr val="FFFFFF"/>
                </a:solidFill>
                <a:latin typeface="Antipasto" panose="02000506000000020004"/>
                <a:ea typeface="+mn-ea"/>
                <a:cs typeface="+mn-cs"/>
              </a:rPr>
              <a:t>MATLAB</a:t>
            </a:r>
          </a:p>
        </p:txBody>
      </p:sp>
      <p:sp>
        <p:nvSpPr>
          <p:cNvPr id="21" name="Rounded Rectangle 42">
            <a:extLst>
              <a:ext uri="{FF2B5EF4-FFF2-40B4-BE49-F238E27FC236}">
                <a16:creationId xmlns:a16="http://schemas.microsoft.com/office/drawing/2014/main" id="{C2C69E86-352B-4DF4-9A8C-B239627A8437}"/>
              </a:ext>
            </a:extLst>
          </p:cNvPr>
          <p:cNvSpPr/>
          <p:nvPr/>
        </p:nvSpPr>
        <p:spPr>
          <a:xfrm>
            <a:off x="1474416" y="3993967"/>
            <a:ext cx="2442892" cy="581227"/>
          </a:xfrm>
          <a:prstGeom prst="roundRect">
            <a:avLst>
              <a:gd name="adj" fmla="val 50000"/>
            </a:avLst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000" b="1" dirty="0">
                <a:solidFill>
                  <a:srgbClr val="FFFFFF"/>
                </a:solidFill>
                <a:latin typeface="Calibri Light" panose="020F0302020204030204"/>
                <a:ea typeface="+mn-ea"/>
                <a:cs typeface="+mn-cs"/>
              </a:rPr>
              <a:t>RadiAnt</a:t>
            </a:r>
          </a:p>
          <a:p>
            <a:pPr algn="ctr">
              <a:defRPr/>
            </a:pPr>
            <a:r>
              <a:rPr lang="en-US" sz="2000" b="1" dirty="0">
                <a:solidFill>
                  <a:srgbClr val="FFFFFF"/>
                </a:solidFill>
                <a:latin typeface="Calibri Light" panose="020F0302020204030204"/>
                <a:ea typeface="+mn-ea"/>
                <a:cs typeface="+mn-cs"/>
              </a:rPr>
              <a:t>DICOM Viewer</a:t>
            </a:r>
          </a:p>
        </p:txBody>
      </p:sp>
      <p:sp>
        <p:nvSpPr>
          <p:cNvPr id="22" name="Rounded Rectangle 42">
            <a:extLst>
              <a:ext uri="{FF2B5EF4-FFF2-40B4-BE49-F238E27FC236}">
                <a16:creationId xmlns:a16="http://schemas.microsoft.com/office/drawing/2014/main" id="{EAC24295-8FDE-45B5-BBCD-4414AAD8F586}"/>
              </a:ext>
            </a:extLst>
          </p:cNvPr>
          <p:cNvSpPr/>
          <p:nvPr/>
        </p:nvSpPr>
        <p:spPr>
          <a:xfrm>
            <a:off x="1474416" y="5034837"/>
            <a:ext cx="2482971" cy="533400"/>
          </a:xfrm>
          <a:prstGeom prst="roundRect">
            <a:avLst>
              <a:gd name="adj" fmla="val 50000"/>
            </a:avLst>
          </a:prstGeom>
          <a:solidFill>
            <a:sysClr val="window" lastClr="FFFFFF">
              <a:lumMod val="5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algn="ctr">
              <a:defRPr/>
            </a:pPr>
            <a:r>
              <a:rPr lang="en-US" sz="2000" b="1" dirty="0">
                <a:solidFill>
                  <a:srgbClr val="FFFFFF"/>
                </a:solidFill>
                <a:latin typeface="Calibri Light" panose="020F0302020204030204"/>
                <a:ea typeface="+mn-ea"/>
                <a:cs typeface="+mn-cs"/>
              </a:rPr>
              <a:t>ImageJ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8A49196C-38AE-46AD-AF7C-47B9B11E3AA1}"/>
              </a:ext>
            </a:extLst>
          </p:cNvPr>
          <p:cNvSpPr txBox="1">
            <a:spLocks/>
          </p:cNvSpPr>
          <p:nvPr/>
        </p:nvSpPr>
        <p:spPr>
          <a:xfrm>
            <a:off x="635267" y="248823"/>
            <a:ext cx="7969718" cy="4719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81" kern="1200">
                <a:solidFill>
                  <a:schemeClr val="tx1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8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itchFamily="34" charset="0"/>
              </a:rPr>
              <a:t>Tools</a:t>
            </a:r>
            <a:endParaRPr kumimoji="0" lang="es-CR" sz="358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ndara" pitchFamily="34" charset="0"/>
              <a:ea typeface="Adobe Gothic Std B" panose="020B0800000000000000" pitchFamily="34" charset="-128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5525EF6-F369-4E06-AB81-4A855189296E}"/>
              </a:ext>
            </a:extLst>
          </p:cNvPr>
          <p:cNvSpPr txBox="1">
            <a:spLocks/>
          </p:cNvSpPr>
          <p:nvPr/>
        </p:nvSpPr>
        <p:spPr>
          <a:xfrm>
            <a:off x="311700" y="1688433"/>
            <a:ext cx="8520600" cy="9997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AutoNum type="arabicPeriod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>
              <a:buClrTx/>
              <a:buNone/>
            </a:pPr>
            <a:r>
              <a:rPr lang="en-CA" sz="2400" dirty="0">
                <a:solidFill>
                  <a:srgbClr val="000000"/>
                </a:solidFill>
              </a:rPr>
              <a:t>Methods were implemented successfully using the following analysis software: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1C69275-F25A-48B9-A92A-3EF1E84CFA2E}"/>
              </a:ext>
            </a:extLst>
          </p:cNvPr>
          <p:cNvSpPr/>
          <p:nvPr/>
        </p:nvSpPr>
        <p:spPr>
          <a:xfrm>
            <a:off x="4267502" y="4135948"/>
            <a:ext cx="32928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Contours generation in aortic regions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CCB714F8-942F-4C97-B9DA-1087531CAB84}"/>
              </a:ext>
            </a:extLst>
          </p:cNvPr>
          <p:cNvSpPr/>
          <p:nvPr/>
        </p:nvSpPr>
        <p:spPr>
          <a:xfrm>
            <a:off x="4182010" y="3144257"/>
            <a:ext cx="40868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Transformation of input and output signals into frequency domain using FFT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234F7704-A313-44C5-B7B0-26817C267541}"/>
              </a:ext>
            </a:extLst>
          </p:cNvPr>
          <p:cNvSpPr/>
          <p:nvPr/>
        </p:nvSpPr>
        <p:spPr>
          <a:xfrm>
            <a:off x="4320746" y="4890927"/>
            <a:ext cx="39850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Extraction of  (x, y) points in calculation of length of aortic arch</a:t>
            </a:r>
          </a:p>
          <a:p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98679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13</a:t>
            </a:fld>
            <a:endParaRPr lang="e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4BF119-D40A-4EB8-B224-8C88E9AEBAE3}"/>
              </a:ext>
            </a:extLst>
          </p:cNvPr>
          <p:cNvSpPr txBox="1">
            <a:spLocks/>
          </p:cNvSpPr>
          <p:nvPr/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AutoNum type="arabicPeriod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Introduction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Methods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First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Second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Implementation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rgbClr val="000000"/>
                </a:solidFill>
              </a:rPr>
              <a:t>Results</a:t>
            </a:r>
            <a:r>
              <a:rPr lang="es-AR" sz="2400" dirty="0">
                <a:solidFill>
                  <a:srgbClr val="000000"/>
                </a:solidFill>
              </a:rPr>
              <a:t> and </a:t>
            </a:r>
            <a:r>
              <a:rPr lang="es-AR" sz="2400" dirty="0" err="1">
                <a:solidFill>
                  <a:srgbClr val="000000"/>
                </a:solidFill>
              </a:rPr>
              <a:t>Comparison</a:t>
            </a:r>
            <a:endParaRPr lang="es-AR" sz="2400" dirty="0">
              <a:solidFill>
                <a:srgbClr val="000000"/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Conclusion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Table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of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Contents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345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14</a:t>
            </a:fld>
            <a:endParaRPr lang="e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7" name="Rectangle 14">
            <a:extLst>
              <a:ext uri="{FF2B5EF4-FFF2-40B4-BE49-F238E27FC236}">
                <a16:creationId xmlns:a16="http://schemas.microsoft.com/office/drawing/2014/main" id="{8CF1F6CE-4E56-4B7E-924D-5C362EEDC66B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1D71A4F2-30D5-4D0E-8AE0-F3DA36E92835}"/>
              </a:ext>
            </a:extLst>
          </p:cNvPr>
          <p:cNvSpPr/>
          <p:nvPr/>
        </p:nvSpPr>
        <p:spPr>
          <a:xfrm flipH="1">
            <a:off x="6148033" y="2097967"/>
            <a:ext cx="45719" cy="2592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CBE2B522-1E4B-46B8-9ABA-526FD5CE9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Comparision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  <p:sp>
        <p:nvSpPr>
          <p:cNvPr id="32" name="Rectangle 46">
            <a:extLst>
              <a:ext uri="{FF2B5EF4-FFF2-40B4-BE49-F238E27FC236}">
                <a16:creationId xmlns:a16="http://schemas.microsoft.com/office/drawing/2014/main" id="{2ED3ABB0-290C-4118-B21C-24B5C6B65DDA}"/>
              </a:ext>
            </a:extLst>
          </p:cNvPr>
          <p:cNvSpPr/>
          <p:nvPr/>
        </p:nvSpPr>
        <p:spPr bwMode="auto">
          <a:xfrm flipH="1">
            <a:off x="631707" y="2093076"/>
            <a:ext cx="2735246" cy="2638555"/>
          </a:xfrm>
          <a:prstGeom prst="rect">
            <a:avLst/>
          </a:prstGeom>
          <a:solidFill>
            <a:srgbClr val="FFFFFF">
              <a:alpha val="75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7466" ker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20" name="Rectangle 54">
            <a:extLst>
              <a:ext uri="{FF2B5EF4-FFF2-40B4-BE49-F238E27FC236}">
                <a16:creationId xmlns:a16="http://schemas.microsoft.com/office/drawing/2014/main" id="{9522CF33-6BE7-4641-A7A6-17ABC1754DEE}"/>
              </a:ext>
            </a:extLst>
          </p:cNvPr>
          <p:cNvSpPr/>
          <p:nvPr/>
        </p:nvSpPr>
        <p:spPr bwMode="auto">
          <a:xfrm flipV="1">
            <a:off x="3434558" y="2666626"/>
            <a:ext cx="5472786" cy="2042825"/>
          </a:xfrm>
          <a:prstGeom prst="rect">
            <a:avLst/>
          </a:prstGeom>
          <a:solidFill>
            <a:srgbClr val="FFFFFF">
              <a:lumMod val="95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7466" ker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21" name="Rectangle 46">
            <a:extLst>
              <a:ext uri="{FF2B5EF4-FFF2-40B4-BE49-F238E27FC236}">
                <a16:creationId xmlns:a16="http://schemas.microsoft.com/office/drawing/2014/main" id="{605E452A-7BDE-426C-AD0B-DA73173AA191}"/>
              </a:ext>
            </a:extLst>
          </p:cNvPr>
          <p:cNvSpPr/>
          <p:nvPr/>
        </p:nvSpPr>
        <p:spPr bwMode="auto">
          <a:xfrm flipH="1">
            <a:off x="6205783" y="2097968"/>
            <a:ext cx="2701559" cy="2638555"/>
          </a:xfrm>
          <a:prstGeom prst="rect">
            <a:avLst/>
          </a:prstGeom>
          <a:solidFill>
            <a:srgbClr val="FFFFFF">
              <a:alpha val="75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7466" ker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cxnSp>
        <p:nvCxnSpPr>
          <p:cNvPr id="26" name="Straight Connector 4">
            <a:extLst>
              <a:ext uri="{FF2B5EF4-FFF2-40B4-BE49-F238E27FC236}">
                <a16:creationId xmlns:a16="http://schemas.microsoft.com/office/drawing/2014/main" id="{8C28373F-78B5-41F7-A200-5BC925A016E7}"/>
              </a:ext>
            </a:extLst>
          </p:cNvPr>
          <p:cNvCxnSpPr/>
          <p:nvPr/>
        </p:nvCxnSpPr>
        <p:spPr bwMode="auto">
          <a:xfrm>
            <a:off x="659463" y="3304070"/>
            <a:ext cx="8244000" cy="0"/>
          </a:xfrm>
          <a:prstGeom prst="line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 w="12700" cap="flat" cmpd="sng" algn="ctr">
            <a:solidFill>
              <a:srgbClr val="DCDEE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Straight Connector 71">
            <a:extLst>
              <a:ext uri="{FF2B5EF4-FFF2-40B4-BE49-F238E27FC236}">
                <a16:creationId xmlns:a16="http://schemas.microsoft.com/office/drawing/2014/main" id="{D11713ED-8B46-41FA-954E-39AD0D039687}"/>
              </a:ext>
            </a:extLst>
          </p:cNvPr>
          <p:cNvCxnSpPr/>
          <p:nvPr/>
        </p:nvCxnSpPr>
        <p:spPr bwMode="auto">
          <a:xfrm>
            <a:off x="660863" y="3984915"/>
            <a:ext cx="8244000" cy="0"/>
          </a:xfrm>
          <a:prstGeom prst="line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 w="12700" cap="flat" cmpd="sng" algn="ctr">
            <a:solidFill>
              <a:srgbClr val="DCDEE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3" name="Rectangle 55">
            <a:extLst>
              <a:ext uri="{FF2B5EF4-FFF2-40B4-BE49-F238E27FC236}">
                <a16:creationId xmlns:a16="http://schemas.microsoft.com/office/drawing/2014/main" id="{A3D8DDC5-AFD6-4B12-9555-04689D9A631D}"/>
              </a:ext>
            </a:extLst>
          </p:cNvPr>
          <p:cNvSpPr/>
          <p:nvPr/>
        </p:nvSpPr>
        <p:spPr bwMode="auto">
          <a:xfrm flipH="1">
            <a:off x="6249322" y="2097968"/>
            <a:ext cx="2645990" cy="568665"/>
          </a:xfrm>
          <a:prstGeom prst="rect">
            <a:avLst/>
          </a:prstGeom>
          <a:solidFill>
            <a:srgbClr val="FF5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7466" ker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29" name="Rectangle 4">
            <a:extLst>
              <a:ext uri="{FF2B5EF4-FFF2-40B4-BE49-F238E27FC236}">
                <a16:creationId xmlns:a16="http://schemas.microsoft.com/office/drawing/2014/main" id="{0283F583-03C7-42DC-A597-A2BB628A5E12}"/>
              </a:ext>
            </a:extLst>
          </p:cNvPr>
          <p:cNvSpPr>
            <a:spLocks/>
          </p:cNvSpPr>
          <p:nvPr/>
        </p:nvSpPr>
        <p:spPr bwMode="auto">
          <a:xfrm>
            <a:off x="6169681" y="2268660"/>
            <a:ext cx="2707423" cy="288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FFFF"/>
                </a:solidFill>
                <a:latin typeface="Antipasto" panose="02000506000000020004" pitchFamily="2" charset="0"/>
                <a:sym typeface="Gill Sans" charset="0"/>
              </a:rPr>
              <a:t>SECOND METHOD</a:t>
            </a:r>
            <a:endParaRPr lang="en-US" sz="2000" b="1" kern="0" dirty="0">
              <a:solidFill>
                <a:srgbClr val="FFFFFF"/>
              </a:solidFill>
              <a:latin typeface="Antipasto" panose="02000506000000020004" pitchFamily="2" charset="0"/>
              <a:sym typeface="Gill Sans" charset="0"/>
            </a:endParaRP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B9E6C334-981E-440B-A617-6611034967B6}"/>
              </a:ext>
            </a:extLst>
          </p:cNvPr>
          <p:cNvSpPr/>
          <p:nvPr/>
        </p:nvSpPr>
        <p:spPr>
          <a:xfrm>
            <a:off x="8631288" y="1904033"/>
            <a:ext cx="360000" cy="360000"/>
          </a:xfrm>
          <a:prstGeom prst="ellipse">
            <a:avLst/>
          </a:prstGeom>
          <a:solidFill>
            <a:srgbClr val="FFC000"/>
          </a:solidFill>
          <a:ln w="1270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R" kern="0" dirty="0">
                <a:latin typeface="Antipasto" panose="02000506000000020004" pitchFamily="2" charset="0"/>
              </a:rPr>
              <a:t>B</a:t>
            </a:r>
            <a:endParaRPr kumimoji="0" lang="es-CR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19" name="Rectangle 103">
            <a:extLst>
              <a:ext uri="{FF2B5EF4-FFF2-40B4-BE49-F238E27FC236}">
                <a16:creationId xmlns:a16="http://schemas.microsoft.com/office/drawing/2014/main" id="{D450CD02-DFCF-4C08-9917-9F955EA2A36D}"/>
              </a:ext>
            </a:extLst>
          </p:cNvPr>
          <p:cNvSpPr/>
          <p:nvPr/>
        </p:nvSpPr>
        <p:spPr bwMode="auto">
          <a:xfrm flipH="1">
            <a:off x="3426349" y="2097968"/>
            <a:ext cx="2804764" cy="576064"/>
          </a:xfrm>
          <a:prstGeom prst="rect">
            <a:avLst/>
          </a:prstGeom>
          <a:solidFill>
            <a:srgbClr val="4C9BD3"/>
          </a:solidFill>
          <a:ln w="25400" cap="flat" cmpd="sng" algn="ctr">
            <a:solidFill>
              <a:srgbClr val="4C9BD3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7466" ker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28" name="Rectangle 4">
            <a:extLst>
              <a:ext uri="{FF2B5EF4-FFF2-40B4-BE49-F238E27FC236}">
                <a16:creationId xmlns:a16="http://schemas.microsoft.com/office/drawing/2014/main" id="{1D26B21A-31A5-42A2-BF67-EF9C04609933}"/>
              </a:ext>
            </a:extLst>
          </p:cNvPr>
          <p:cNvSpPr>
            <a:spLocks/>
          </p:cNvSpPr>
          <p:nvPr/>
        </p:nvSpPr>
        <p:spPr bwMode="auto">
          <a:xfrm>
            <a:off x="3446471" y="2217411"/>
            <a:ext cx="2683355" cy="362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FFFF"/>
                </a:solidFill>
                <a:latin typeface="Antipasto" panose="02000506000000020004" pitchFamily="2" charset="0"/>
                <a:sym typeface="Gill Sans" charset="0"/>
              </a:rPr>
              <a:t>FIRST METHOD</a:t>
            </a:r>
            <a:endParaRPr lang="en-US" sz="2000" b="1" kern="0" dirty="0">
              <a:solidFill>
                <a:srgbClr val="FFFFFF"/>
              </a:solidFill>
              <a:latin typeface="Antipasto" panose="02000506000000020004" pitchFamily="2" charset="0"/>
              <a:sym typeface="Gill Sans" charset="0"/>
            </a:endParaRPr>
          </a:p>
        </p:txBody>
      </p:sp>
      <p:sp>
        <p:nvSpPr>
          <p:cNvPr id="24" name="Rectangle 103">
            <a:extLst>
              <a:ext uri="{FF2B5EF4-FFF2-40B4-BE49-F238E27FC236}">
                <a16:creationId xmlns:a16="http://schemas.microsoft.com/office/drawing/2014/main" id="{20382BA2-FDB7-420C-98C7-BEE8BCE09463}"/>
              </a:ext>
            </a:extLst>
          </p:cNvPr>
          <p:cNvSpPr/>
          <p:nvPr/>
        </p:nvSpPr>
        <p:spPr bwMode="auto">
          <a:xfrm flipH="1">
            <a:off x="676337" y="2090565"/>
            <a:ext cx="2735245" cy="576064"/>
          </a:xfrm>
          <a:prstGeom prst="rect">
            <a:avLst/>
          </a:prstGeom>
          <a:solidFill>
            <a:srgbClr val="728CB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7466" ker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31" name="Rectangle 4">
            <a:extLst>
              <a:ext uri="{FF2B5EF4-FFF2-40B4-BE49-F238E27FC236}">
                <a16:creationId xmlns:a16="http://schemas.microsoft.com/office/drawing/2014/main" id="{591308FF-B554-4373-BE9A-A0AB464D2EA2}"/>
              </a:ext>
            </a:extLst>
          </p:cNvPr>
          <p:cNvSpPr>
            <a:spLocks/>
          </p:cNvSpPr>
          <p:nvPr/>
        </p:nvSpPr>
        <p:spPr bwMode="auto">
          <a:xfrm>
            <a:off x="675391" y="2204021"/>
            <a:ext cx="2683355" cy="362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srgbClr val="FFFFFF"/>
                </a:solidFill>
                <a:latin typeface="Antipasto" panose="02000506000000020004" pitchFamily="2" charset="0"/>
                <a:sym typeface="Gill Sans" charset="0"/>
              </a:rPr>
              <a:t>PARAMETERS</a:t>
            </a:r>
            <a:endParaRPr lang="en-US" sz="2000" b="1" kern="0" dirty="0">
              <a:solidFill>
                <a:srgbClr val="FFFFFF"/>
              </a:solidFill>
              <a:latin typeface="Antipasto" panose="02000506000000020004" pitchFamily="2" charset="0"/>
              <a:sym typeface="Gill Sans" charset="0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D559B178-72D0-4DCD-9202-D0BA1030F5E1}"/>
              </a:ext>
            </a:extLst>
          </p:cNvPr>
          <p:cNvSpPr/>
          <p:nvPr/>
        </p:nvSpPr>
        <p:spPr>
          <a:xfrm flipH="1">
            <a:off x="3377896" y="2090564"/>
            <a:ext cx="45719" cy="2592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4F153680-FE31-484E-B7E9-F690CCF868B6}"/>
              </a:ext>
            </a:extLst>
          </p:cNvPr>
          <p:cNvSpPr/>
          <p:nvPr/>
        </p:nvSpPr>
        <p:spPr>
          <a:xfrm flipH="1">
            <a:off x="6213342" y="2122646"/>
            <a:ext cx="45719" cy="2592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260AB76B-95BD-45A0-9654-8A7379880859}"/>
              </a:ext>
            </a:extLst>
          </p:cNvPr>
          <p:cNvSpPr/>
          <p:nvPr/>
        </p:nvSpPr>
        <p:spPr>
          <a:xfrm>
            <a:off x="5893849" y="1913288"/>
            <a:ext cx="360000" cy="360000"/>
          </a:xfrm>
          <a:prstGeom prst="ellipse">
            <a:avLst/>
          </a:prstGeom>
          <a:solidFill>
            <a:srgbClr val="FFC000"/>
          </a:solidFill>
          <a:ln w="1270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R" kern="0" dirty="0">
                <a:latin typeface="Antipasto" panose="02000506000000020004" pitchFamily="2" charset="0"/>
              </a:rPr>
              <a:t>A</a:t>
            </a:r>
            <a:endParaRPr kumimoji="0" lang="es-CR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36" name="CuadroTexto 18">
            <a:extLst>
              <a:ext uri="{FF2B5EF4-FFF2-40B4-BE49-F238E27FC236}">
                <a16:creationId xmlns:a16="http://schemas.microsoft.com/office/drawing/2014/main" id="{E243248F-9AA8-46F9-86EE-560C6B64BD04}"/>
              </a:ext>
            </a:extLst>
          </p:cNvPr>
          <p:cNvSpPr txBox="1"/>
          <p:nvPr/>
        </p:nvSpPr>
        <p:spPr>
          <a:xfrm>
            <a:off x="1055231" y="2691559"/>
            <a:ext cx="2010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Aortic arch length</a:t>
            </a:r>
          </a:p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(</a:t>
            </a:r>
            <a:r>
              <a:rPr lang="en-CA" sz="1600" kern="1200" dirty="0" err="1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AL,mm</a:t>
            </a: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)</a:t>
            </a:r>
            <a:endParaRPr kumimoji="0" lang="es-MX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37" name="CuadroTexto 18">
            <a:extLst>
              <a:ext uri="{FF2B5EF4-FFF2-40B4-BE49-F238E27FC236}">
                <a16:creationId xmlns:a16="http://schemas.microsoft.com/office/drawing/2014/main" id="{C4B261F1-C838-4B24-841E-FCE869F3A803}"/>
              </a:ext>
            </a:extLst>
          </p:cNvPr>
          <p:cNvSpPr txBox="1"/>
          <p:nvPr/>
        </p:nvSpPr>
        <p:spPr>
          <a:xfrm>
            <a:off x="1072526" y="3377344"/>
            <a:ext cx="2010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Transit Time</a:t>
            </a:r>
          </a:p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(</a:t>
            </a:r>
            <a:r>
              <a:rPr lang="el-GR" sz="1600" dirty="0">
                <a:solidFill>
                  <a:prstClr val="black"/>
                </a:solidFill>
                <a:latin typeface="Candara" panose="020E0502030303020204" pitchFamily="34" charset="0"/>
              </a:rPr>
              <a:t>Δ</a:t>
            </a:r>
            <a:r>
              <a:rPr lang="es-CR" sz="1600" dirty="0">
                <a:solidFill>
                  <a:prstClr val="black"/>
                </a:solidFill>
                <a:latin typeface="Candara" panose="020E0502030303020204" pitchFamily="34" charset="0"/>
              </a:rPr>
              <a:t>t</a:t>
            </a: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,</a:t>
            </a:r>
            <a:r>
              <a:rPr lang="en-CA" sz="1600" kern="1200" dirty="0" err="1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ms</a:t>
            </a: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)</a:t>
            </a:r>
            <a:endParaRPr kumimoji="0" lang="es-MX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38" name="CuadroTexto 18">
            <a:extLst>
              <a:ext uri="{FF2B5EF4-FFF2-40B4-BE49-F238E27FC236}">
                <a16:creationId xmlns:a16="http://schemas.microsoft.com/office/drawing/2014/main" id="{6C27912A-9B37-4530-8519-48F3AEE00E7C}"/>
              </a:ext>
            </a:extLst>
          </p:cNvPr>
          <p:cNvSpPr txBox="1"/>
          <p:nvPr/>
        </p:nvSpPr>
        <p:spPr>
          <a:xfrm>
            <a:off x="1072526" y="4052798"/>
            <a:ext cx="2010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Pulse wave velocity</a:t>
            </a:r>
          </a:p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(PWV, m.s</a:t>
            </a:r>
            <a:r>
              <a:rPr lang="en-CA" sz="1600" kern="1200" baseline="300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-1</a:t>
            </a: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)</a:t>
            </a:r>
            <a:endParaRPr kumimoji="0" lang="es-MX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39" name="CuadroTexto 18">
            <a:extLst>
              <a:ext uri="{FF2B5EF4-FFF2-40B4-BE49-F238E27FC236}">
                <a16:creationId xmlns:a16="http://schemas.microsoft.com/office/drawing/2014/main" id="{45B52A9C-3FEC-439E-8664-E28DDC0AA0E8}"/>
              </a:ext>
            </a:extLst>
          </p:cNvPr>
          <p:cNvSpPr txBox="1"/>
          <p:nvPr/>
        </p:nvSpPr>
        <p:spPr>
          <a:xfrm>
            <a:off x="3811379" y="2826718"/>
            <a:ext cx="2010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121.30</a:t>
            </a:r>
            <a:endParaRPr kumimoji="0" lang="es-MX" sz="16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40" name="CuadroTexto 18">
            <a:extLst>
              <a:ext uri="{FF2B5EF4-FFF2-40B4-BE49-F238E27FC236}">
                <a16:creationId xmlns:a16="http://schemas.microsoft.com/office/drawing/2014/main" id="{5950B0B0-C16C-4BB4-A14D-5071FEEEB921}"/>
              </a:ext>
            </a:extLst>
          </p:cNvPr>
          <p:cNvSpPr txBox="1"/>
          <p:nvPr/>
        </p:nvSpPr>
        <p:spPr>
          <a:xfrm>
            <a:off x="3828674" y="3512503"/>
            <a:ext cx="2010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s-MX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34.30</a:t>
            </a:r>
            <a:endParaRPr kumimoji="0" lang="es-MX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41" name="CuadroTexto 18">
            <a:extLst>
              <a:ext uri="{FF2B5EF4-FFF2-40B4-BE49-F238E27FC236}">
                <a16:creationId xmlns:a16="http://schemas.microsoft.com/office/drawing/2014/main" id="{EB6AFB0B-824B-4688-96B1-2FFF03C09500}"/>
              </a:ext>
            </a:extLst>
          </p:cNvPr>
          <p:cNvSpPr txBox="1"/>
          <p:nvPr/>
        </p:nvSpPr>
        <p:spPr>
          <a:xfrm>
            <a:off x="3828674" y="4187957"/>
            <a:ext cx="2010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3.5382</a:t>
            </a:r>
            <a:endParaRPr kumimoji="0" lang="es-MX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42" name="CuadroTexto 18">
            <a:extLst>
              <a:ext uri="{FF2B5EF4-FFF2-40B4-BE49-F238E27FC236}">
                <a16:creationId xmlns:a16="http://schemas.microsoft.com/office/drawing/2014/main" id="{533E1E1C-E02B-4D34-AB4A-5DD2B302B513}"/>
              </a:ext>
            </a:extLst>
          </p:cNvPr>
          <p:cNvSpPr txBox="1"/>
          <p:nvPr/>
        </p:nvSpPr>
        <p:spPr>
          <a:xfrm>
            <a:off x="6545952" y="2842294"/>
            <a:ext cx="2010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125.12</a:t>
            </a:r>
            <a:endParaRPr kumimoji="0" lang="es-MX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43" name="CuadroTexto 18">
            <a:extLst>
              <a:ext uri="{FF2B5EF4-FFF2-40B4-BE49-F238E27FC236}">
                <a16:creationId xmlns:a16="http://schemas.microsoft.com/office/drawing/2014/main" id="{98BBF692-1390-4A96-BA88-83A3C2E8DD0A}"/>
              </a:ext>
            </a:extLst>
          </p:cNvPr>
          <p:cNvSpPr txBox="1"/>
          <p:nvPr/>
        </p:nvSpPr>
        <p:spPr>
          <a:xfrm>
            <a:off x="6563247" y="3528079"/>
            <a:ext cx="2010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s-MX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34.30</a:t>
            </a:r>
            <a:endParaRPr kumimoji="0" lang="es-MX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44" name="CuadroTexto 18">
            <a:extLst>
              <a:ext uri="{FF2B5EF4-FFF2-40B4-BE49-F238E27FC236}">
                <a16:creationId xmlns:a16="http://schemas.microsoft.com/office/drawing/2014/main" id="{9DFC98FB-060E-4B86-A3E6-5074E2FD9BB6}"/>
              </a:ext>
            </a:extLst>
          </p:cNvPr>
          <p:cNvSpPr txBox="1"/>
          <p:nvPr/>
        </p:nvSpPr>
        <p:spPr>
          <a:xfrm>
            <a:off x="6563247" y="4203533"/>
            <a:ext cx="2010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CA" sz="1600" kern="1200" dirty="0">
                <a:solidFill>
                  <a:prstClr val="black"/>
                </a:solidFill>
                <a:latin typeface="Antipasto" panose="02000506000000020004" pitchFamily="2" charset="0"/>
                <a:ea typeface="+mn-ea"/>
                <a:cs typeface="+mn-cs"/>
              </a:rPr>
              <a:t>3.6497</a:t>
            </a:r>
            <a:endParaRPr kumimoji="0" lang="es-MX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ntipasto" panose="02000506000000020004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2546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15</a:t>
            </a:fld>
            <a:endParaRPr lang="e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4BF119-D40A-4EB8-B224-8C88E9AEBAE3}"/>
              </a:ext>
            </a:extLst>
          </p:cNvPr>
          <p:cNvSpPr txBox="1">
            <a:spLocks/>
          </p:cNvSpPr>
          <p:nvPr/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AutoNum type="arabicPeriod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Introduction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Methods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First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Second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Implementation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Comparison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rgbClr val="000000"/>
                </a:solidFill>
              </a:rPr>
              <a:t>Conclusion</a:t>
            </a:r>
            <a:endParaRPr lang="en-US" sz="2400" dirty="0">
              <a:solidFill>
                <a:srgbClr val="000000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Table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of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Contents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510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16</a:t>
            </a:fld>
            <a:endParaRPr lang="e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4BF119-D40A-4EB8-B224-8C88E9AEBAE3}"/>
              </a:ext>
            </a:extLst>
          </p:cNvPr>
          <p:cNvSpPr txBox="1">
            <a:spLocks/>
          </p:cNvSpPr>
          <p:nvPr/>
        </p:nvSpPr>
        <p:spPr>
          <a:xfrm>
            <a:off x="311700" y="12693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AutoNum type="arabicPeriod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14350" indent="-514350">
              <a:buClrTx/>
              <a:buFont typeface="Wingdings" panose="05000000000000000000" pitchFamily="2" charset="2"/>
              <a:buChar char="§"/>
            </a:pPr>
            <a:endParaRPr lang="en-CA" sz="2400" dirty="0">
              <a:solidFill>
                <a:srgbClr val="000000"/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rgbClr val="000000"/>
                </a:solidFill>
              </a:rPr>
              <a:t>In this project, two different methods to measure PWV in the aortic region using MRI have been studied. </a:t>
            </a: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rgbClr val="000000"/>
                </a:solidFill>
              </a:rPr>
              <a:t>Both methods have been implemented successfully.</a:t>
            </a: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rgbClr val="000000"/>
                </a:solidFill>
              </a:rPr>
              <a:t>The analysis showed that almost identical parameters have been obtained in both methods.</a:t>
            </a:r>
            <a:endParaRPr lang="en-US" sz="2400" dirty="0">
              <a:solidFill>
                <a:srgbClr val="000000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Conclusions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8CF1F6CE-4E56-4B7E-924D-5C362EEDC66B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</p:spTree>
    <p:extLst>
      <p:ext uri="{BB962C8B-B14F-4D97-AF65-F5344CB8AC3E}">
        <p14:creationId xmlns:p14="http://schemas.microsoft.com/office/powerpoint/2010/main" val="2123100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17</a:t>
            </a:fld>
            <a:endParaRPr lang="e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361FDCF2-5E7D-4A3F-ABBD-38681DE90BC0}"/>
              </a:ext>
            </a:extLst>
          </p:cNvPr>
          <p:cNvSpPr/>
          <p:nvPr/>
        </p:nvSpPr>
        <p:spPr>
          <a:xfrm>
            <a:off x="-1" y="2439879"/>
            <a:ext cx="914400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latin typeface="Freestyle Script" panose="030804020302050B0404" pitchFamily="66" charset="0"/>
              </a:rPr>
              <a:t>Thank you!</a:t>
            </a:r>
            <a:endParaRPr lang="es-CR" sz="9600" dirty="0">
              <a:solidFill>
                <a:srgbClr val="F6F6F6"/>
              </a:solidFill>
              <a:latin typeface="Freestyle Script" panose="030804020302050B0404" pitchFamily="66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986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4BF119-D40A-4EB8-B224-8C88E9AEBAE3}"/>
              </a:ext>
            </a:extLst>
          </p:cNvPr>
          <p:cNvSpPr txBox="1">
            <a:spLocks/>
          </p:cNvSpPr>
          <p:nvPr/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AutoNum type="arabicPeriod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rgbClr val="000000"/>
                </a:solidFill>
              </a:rPr>
              <a:t>Introduction</a:t>
            </a:r>
            <a:endParaRPr lang="es-AR" sz="2400" dirty="0">
              <a:solidFill>
                <a:srgbClr val="000000"/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Methods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First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Second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Implementation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Comparison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Conclusion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Table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of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Contents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707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4BF119-D40A-4EB8-B224-8C88E9AEBAE3}"/>
              </a:ext>
            </a:extLst>
          </p:cNvPr>
          <p:cNvSpPr txBox="1">
            <a:spLocks/>
          </p:cNvSpPr>
          <p:nvPr/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AutoNum type="arabicPeriod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rgbClr val="000000"/>
                </a:solidFill>
              </a:rPr>
              <a:t>Pulse wave velocity (PWV) is a validated indicator for evaluating aortic stiffness over a certain arterial length.</a:t>
            </a: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rgbClr val="000000"/>
                </a:solidFill>
              </a:rPr>
              <a:t>PWV can be obtained non-invasively through cardiac magnetic resonance imaging (MRI). </a:t>
            </a: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rgbClr val="000000"/>
                </a:solidFill>
              </a:rPr>
              <a:t>The aim of this project is to analyze and compare two different MRI-based approaches of measuring PWV for blood flow quantification in aorta.</a:t>
            </a:r>
            <a:endParaRPr lang="en-US" sz="2400" dirty="0">
              <a:solidFill>
                <a:srgbClr val="000000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Introduction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5B7E4E3E-E89E-4472-B7C4-57772678E426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</p:spTree>
    <p:extLst>
      <p:ext uri="{BB962C8B-B14F-4D97-AF65-F5344CB8AC3E}">
        <p14:creationId xmlns:p14="http://schemas.microsoft.com/office/powerpoint/2010/main" val="1249510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4BF119-D40A-4EB8-B224-8C88E9AEBAE3}"/>
              </a:ext>
            </a:extLst>
          </p:cNvPr>
          <p:cNvSpPr txBox="1">
            <a:spLocks/>
          </p:cNvSpPr>
          <p:nvPr/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AutoNum type="arabicPeriod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Introduction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rgbClr val="000000"/>
                </a:solidFill>
              </a:rPr>
              <a:t>Methods</a:t>
            </a:r>
            <a:endParaRPr lang="es-AR" sz="2400" dirty="0">
              <a:solidFill>
                <a:srgbClr val="000000"/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rgbClr val="000000"/>
                </a:solidFill>
              </a:rPr>
              <a:t>       </a:t>
            </a:r>
            <a:r>
              <a:rPr lang="es-AR" sz="2400" dirty="0" err="1">
                <a:solidFill>
                  <a:srgbClr val="000000"/>
                </a:solidFill>
              </a:rPr>
              <a:t>First</a:t>
            </a:r>
            <a:r>
              <a:rPr lang="es-AR" sz="2400" dirty="0">
                <a:solidFill>
                  <a:srgbClr val="000000"/>
                </a:solidFill>
              </a:rPr>
              <a:t> </a:t>
            </a:r>
            <a:r>
              <a:rPr lang="es-AR" sz="2400" dirty="0" err="1">
                <a:solidFill>
                  <a:srgbClr val="000000"/>
                </a:solidFill>
              </a:rPr>
              <a:t>Method</a:t>
            </a:r>
            <a:endParaRPr lang="es-AR" sz="2400" dirty="0">
              <a:solidFill>
                <a:srgbClr val="000000"/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Second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Implementation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Comparison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Conclusion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Table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of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Contents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689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First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Method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  <p:sp>
        <p:nvSpPr>
          <p:cNvPr id="64" name="Rectángulo 63">
            <a:extLst>
              <a:ext uri="{FF2B5EF4-FFF2-40B4-BE49-F238E27FC236}">
                <a16:creationId xmlns:a16="http://schemas.microsoft.com/office/drawing/2014/main" id="{DA825727-4028-40C5-A105-F8E3EC00F747}"/>
              </a:ext>
            </a:extLst>
          </p:cNvPr>
          <p:cNvSpPr/>
          <p:nvPr/>
        </p:nvSpPr>
        <p:spPr>
          <a:xfrm>
            <a:off x="1586753" y="3139390"/>
            <a:ext cx="6984000" cy="828000"/>
          </a:xfrm>
          <a:prstGeom prst="rect">
            <a:avLst/>
          </a:prstGeom>
          <a:noFill/>
          <a:ln w="28575" cap="flat" cmpd="sng" algn="ctr">
            <a:solidFill>
              <a:srgbClr val="108EC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/>
            <a:endParaRPr lang="en-CA" sz="2000" b="1" kern="1200" dirty="0">
              <a:solidFill>
                <a:prstClr val="black">
                  <a:lumMod val="95000"/>
                  <a:lumOff val="5000"/>
                </a:prstClr>
              </a:solidFill>
              <a:latin typeface="Antipasto" panose="02000506000000020004" pitchFamily="2" charset="0"/>
              <a:ea typeface="+mn-ea"/>
              <a:cs typeface="+mn-cs"/>
            </a:endParaRPr>
          </a:p>
          <a:p>
            <a:pPr lvl="0"/>
            <a:r>
              <a:rPr lang="en-CA" sz="1600" b="1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Subjects: </a:t>
            </a:r>
            <a:r>
              <a:rPr lang="en-CA" sz="1600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patients with the </a:t>
            </a:r>
            <a:r>
              <a:rPr lang="en-CA" sz="1600" kern="1200" dirty="0" err="1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Marfan</a:t>
            </a:r>
            <a:r>
              <a:rPr lang="en-CA" sz="1600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syndrome and a group of healthy volunteers.</a:t>
            </a:r>
          </a:p>
          <a:p>
            <a:pPr lvl="0"/>
            <a:endParaRPr lang="en-CA" sz="2000" kern="1200" dirty="0">
              <a:solidFill>
                <a:prstClr val="black">
                  <a:lumMod val="95000"/>
                  <a:lumOff val="5000"/>
                </a:prstClr>
              </a:solidFill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81709151-EA79-4C1C-A6A7-D8F1EA5F11C5}"/>
              </a:ext>
            </a:extLst>
          </p:cNvPr>
          <p:cNvSpPr/>
          <p:nvPr/>
        </p:nvSpPr>
        <p:spPr>
          <a:xfrm>
            <a:off x="1594941" y="4377191"/>
            <a:ext cx="6984000" cy="828000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en-CA" sz="1600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Measurement of changes in distensibility at 4 levels of the aorta and PWV along the entire aorta after b-blocker therapy</a:t>
            </a:r>
            <a:r>
              <a:rPr lang="es-CR" sz="1600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, </a:t>
            </a:r>
            <a:r>
              <a:rPr lang="es-CR" sz="1600" kern="1200" dirty="0" err="1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using</a:t>
            </a:r>
            <a:r>
              <a:rPr lang="es-CR" sz="1600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MRI. </a:t>
            </a:r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08DAF3D4-9C86-42E2-BA6C-D9520BEC2610}"/>
              </a:ext>
            </a:extLst>
          </p:cNvPr>
          <p:cNvSpPr/>
          <p:nvPr/>
        </p:nvSpPr>
        <p:spPr>
          <a:xfrm>
            <a:off x="1586752" y="1917015"/>
            <a:ext cx="6984000" cy="828000"/>
          </a:xfrm>
          <a:prstGeom prst="rect">
            <a:avLst/>
          </a:prstGeom>
          <a:noFill/>
          <a:ln w="28575" cap="flat" cmpd="sng" algn="ctr">
            <a:solidFill>
              <a:srgbClr val="1C62B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es-MX" sz="1600" b="1" dirty="0" err="1">
                <a:latin typeface="Open Sans"/>
                <a:ea typeface="Open Sans"/>
                <a:cs typeface="Open Sans"/>
                <a:sym typeface="Open Sans"/>
              </a:rPr>
              <a:t>Study</a:t>
            </a:r>
            <a:r>
              <a:rPr lang="en-CA" sz="1600" b="1" dirty="0"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CA" sz="1600" dirty="0">
                <a:latin typeface="Open Sans"/>
                <a:ea typeface="Open Sans"/>
                <a:cs typeface="Open Sans"/>
                <a:sym typeface="Open Sans"/>
              </a:rPr>
              <a:t>Two parameters PWV along the entire aorta and distensibility in four specific points of this artery</a:t>
            </a:r>
            <a:r>
              <a:rPr lang="en-CA" sz="1800" dirty="0"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id="68" name="Elipse 67">
            <a:extLst>
              <a:ext uri="{FF2B5EF4-FFF2-40B4-BE49-F238E27FC236}">
                <a16:creationId xmlns:a16="http://schemas.microsoft.com/office/drawing/2014/main" id="{6A2F1B80-1B8D-448C-8FB8-798E47FF304F}"/>
              </a:ext>
            </a:extLst>
          </p:cNvPr>
          <p:cNvSpPr/>
          <p:nvPr/>
        </p:nvSpPr>
        <p:spPr>
          <a:xfrm>
            <a:off x="460662" y="1971498"/>
            <a:ext cx="828000" cy="828000"/>
          </a:xfrm>
          <a:prstGeom prst="ellipse">
            <a:avLst/>
          </a:prstGeom>
          <a:solidFill>
            <a:srgbClr val="1C62B7"/>
          </a:solidFill>
          <a:ln w="12700" cap="flat" cmpd="sng" algn="ctr">
            <a:solidFill>
              <a:srgbClr val="1C62B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1200" cap="none" spc="0" normalizeH="0" baseline="0" noProof="0" dirty="0">
              <a:ln>
                <a:noFill/>
              </a:ln>
              <a:solidFill>
                <a:srgbClr val="00B9F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BF049BEE-CEE6-44B2-B86F-38BC1A34D447}"/>
              </a:ext>
            </a:extLst>
          </p:cNvPr>
          <p:cNvSpPr/>
          <p:nvPr/>
        </p:nvSpPr>
        <p:spPr>
          <a:xfrm>
            <a:off x="460662" y="4343765"/>
            <a:ext cx="828000" cy="828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1200" cap="none" spc="0" normalizeH="0" baseline="0" noProof="0" dirty="0">
              <a:ln>
                <a:noFill/>
              </a:ln>
              <a:solidFill>
                <a:srgbClr val="00AA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Elipse 70">
            <a:extLst>
              <a:ext uri="{FF2B5EF4-FFF2-40B4-BE49-F238E27FC236}">
                <a16:creationId xmlns:a16="http://schemas.microsoft.com/office/drawing/2014/main" id="{1CB037A5-2E76-42CF-B05F-DA39403F70CC}"/>
              </a:ext>
            </a:extLst>
          </p:cNvPr>
          <p:cNvSpPr/>
          <p:nvPr/>
        </p:nvSpPr>
        <p:spPr>
          <a:xfrm>
            <a:off x="460662" y="3146113"/>
            <a:ext cx="828000" cy="828000"/>
          </a:xfrm>
          <a:prstGeom prst="ellipse">
            <a:avLst/>
          </a:prstGeom>
          <a:solidFill>
            <a:srgbClr val="108EC9"/>
          </a:solidFill>
          <a:ln w="12700" cap="flat" cmpd="sng" algn="ctr">
            <a:solidFill>
              <a:srgbClr val="108EC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B7CE7902-ECD2-4B63-97C9-968B2DA00049}"/>
              </a:ext>
            </a:extLst>
          </p:cNvPr>
          <p:cNvSpPr/>
          <p:nvPr/>
        </p:nvSpPr>
        <p:spPr>
          <a:xfrm>
            <a:off x="660669" y="1845350"/>
            <a:ext cx="685243" cy="108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R" sz="6000" kern="1200" dirty="0">
                <a:solidFill>
                  <a:prstClr val="white"/>
                </a:solidFill>
                <a:latin typeface="Antipasto" panose="02000506000000020004" pitchFamily="2" charset="0"/>
                <a:ea typeface="Garamond" panose="02020404030301010803" pitchFamily="18" charset="0"/>
                <a:cs typeface="Times New Roman" panose="02020603050405020304" pitchFamily="18" charset="0"/>
              </a:rPr>
              <a:t>1</a:t>
            </a:r>
            <a:endParaRPr lang="es-CR" sz="6000" kern="1200" dirty="0">
              <a:solidFill>
                <a:prstClr val="white"/>
              </a:solidFill>
              <a:latin typeface="Antipasto" panose="02000506000000020004" pitchFamily="2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1DC269DC-9AB6-4343-972F-31944887DD88}"/>
              </a:ext>
            </a:extLst>
          </p:cNvPr>
          <p:cNvSpPr/>
          <p:nvPr/>
        </p:nvSpPr>
        <p:spPr>
          <a:xfrm>
            <a:off x="601559" y="3019965"/>
            <a:ext cx="725584" cy="108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R" sz="6000" kern="1200" dirty="0">
                <a:solidFill>
                  <a:prstClr val="white"/>
                </a:solidFill>
                <a:latin typeface="Antipasto" panose="02000506000000020004" pitchFamily="2" charset="0"/>
                <a:ea typeface="Garamond" panose="02020404030301010803" pitchFamily="18" charset="0"/>
                <a:cs typeface="Times New Roman" panose="02020603050405020304" pitchFamily="18" charset="0"/>
              </a:rPr>
              <a:t>2</a:t>
            </a:r>
            <a:endParaRPr lang="es-CR" sz="6000" kern="1200" dirty="0">
              <a:solidFill>
                <a:prstClr val="white"/>
              </a:solidFill>
              <a:latin typeface="Antipasto" panose="02000506000000020004" pitchFamily="2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6E666A52-5FB0-4516-A9A7-74DC5088B249}"/>
              </a:ext>
            </a:extLst>
          </p:cNvPr>
          <p:cNvSpPr/>
          <p:nvPr/>
        </p:nvSpPr>
        <p:spPr>
          <a:xfrm>
            <a:off x="601559" y="4217617"/>
            <a:ext cx="725584" cy="1014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R" sz="6000" kern="1200" dirty="0">
                <a:solidFill>
                  <a:prstClr val="white"/>
                </a:solidFill>
                <a:latin typeface="Antipasto" panose="02000506000000020004" pitchFamily="2" charset="0"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037567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6</a:t>
            </a:fld>
            <a:endParaRPr lang="e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First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Method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DBA9769-A03E-4BE5-BB14-C54AB7FBA1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098" y="1916169"/>
            <a:ext cx="3018334" cy="2656811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AE8536F-B3B4-4768-A99F-3BF410AD7205}"/>
              </a:ext>
            </a:extLst>
          </p:cNvPr>
          <p:cNvSpPr/>
          <p:nvPr/>
        </p:nvSpPr>
        <p:spPr>
          <a:xfrm>
            <a:off x="6901" y="4806543"/>
            <a:ext cx="34421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600" b="1" dirty="0">
                <a:latin typeface="Calibri" panose="020F0502020204030204" pitchFamily="34" charset="0"/>
                <a:cs typeface="Calibri" panose="020F0502020204030204" pitchFamily="34" charset="0"/>
              </a:rPr>
              <a:t>Figure 1: </a:t>
            </a:r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Manually measured segments for aortic arch length calculation</a:t>
            </a:r>
            <a:endParaRPr lang="en-CA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8B2F4D25-ADC0-4FC3-894C-1982445382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7967" y="2500111"/>
            <a:ext cx="5597095" cy="1927512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13D65DFC-F615-4FCC-9B43-87EAAAF7EE88}"/>
              </a:ext>
            </a:extLst>
          </p:cNvPr>
          <p:cNvSpPr/>
          <p:nvPr/>
        </p:nvSpPr>
        <p:spPr>
          <a:xfrm>
            <a:off x="4670292" y="4523143"/>
            <a:ext cx="34421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600" b="1" dirty="0">
                <a:latin typeface="Calibri" panose="020F0502020204030204" pitchFamily="34" charset="0"/>
                <a:cs typeface="Calibri" panose="020F0502020204030204" pitchFamily="34" charset="0"/>
              </a:rPr>
              <a:t>Figure 2: </a:t>
            </a:r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Velocity encoded image (left) and phase encoded image (right).</a:t>
            </a:r>
          </a:p>
        </p:txBody>
      </p:sp>
    </p:spTree>
    <p:extLst>
      <p:ext uri="{BB962C8B-B14F-4D97-AF65-F5344CB8AC3E}">
        <p14:creationId xmlns:p14="http://schemas.microsoft.com/office/powerpoint/2010/main" val="1696419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7</a:t>
            </a:fld>
            <a:endParaRPr lang="e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4BF119-D40A-4EB8-B224-8C88E9AEBAE3}"/>
              </a:ext>
            </a:extLst>
          </p:cNvPr>
          <p:cNvSpPr txBox="1">
            <a:spLocks/>
          </p:cNvSpPr>
          <p:nvPr/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AutoNum type="arabicPeriod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rabi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alpha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AutoNum type="romanLcPeriod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Introduction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rgbClr val="000000"/>
                </a:solidFill>
              </a:rPr>
              <a:t>Methods</a:t>
            </a:r>
            <a:endParaRPr lang="es-AR" sz="2400" dirty="0">
              <a:solidFill>
                <a:srgbClr val="000000"/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First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Method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1008000" indent="-342900">
              <a:buClrTx/>
              <a:buFont typeface="Courier New" panose="02070309020205020404" pitchFamily="49" charset="0"/>
              <a:buChar char="o"/>
            </a:pP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      </a:t>
            </a:r>
            <a:r>
              <a:rPr lang="es-AR" sz="2400" dirty="0" err="1">
                <a:solidFill>
                  <a:srgbClr val="000000"/>
                </a:solidFill>
              </a:rPr>
              <a:t>Second</a:t>
            </a:r>
            <a:r>
              <a:rPr lang="es-AR" sz="2400" dirty="0">
                <a:solidFill>
                  <a:srgbClr val="000000"/>
                </a:solidFill>
              </a:rPr>
              <a:t> </a:t>
            </a:r>
            <a:r>
              <a:rPr lang="es-AR" sz="2400" dirty="0" err="1">
                <a:solidFill>
                  <a:srgbClr val="000000"/>
                </a:solidFill>
              </a:rPr>
              <a:t>Method</a:t>
            </a:r>
            <a:endParaRPr lang="es-AR" sz="2400" dirty="0">
              <a:solidFill>
                <a:srgbClr val="000000"/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Implementation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es-AR" sz="2400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Comparison</a:t>
            </a:r>
            <a:endParaRPr lang="es-AR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ClrTx/>
              <a:buFont typeface="Wingdings" panose="05000000000000000000" pitchFamily="2" charset="2"/>
              <a:buChar char="§"/>
            </a:pPr>
            <a:r>
              <a:rPr lang="es-AR" sz="2400" dirty="0" err="1">
                <a:solidFill>
                  <a:schemeClr val="bg1">
                    <a:lumMod val="75000"/>
                  </a:schemeClr>
                </a:solidFill>
              </a:rPr>
              <a:t>Conclusion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Table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of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Contents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529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8</a:t>
            </a:fld>
            <a:endParaRPr lang="e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Second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Method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600786BF-7A7B-46EC-B876-7C6A22885BA5}"/>
              </a:ext>
            </a:extLst>
          </p:cNvPr>
          <p:cNvSpPr/>
          <p:nvPr/>
        </p:nvSpPr>
        <p:spPr>
          <a:xfrm>
            <a:off x="1586753" y="3139390"/>
            <a:ext cx="6984000" cy="828000"/>
          </a:xfrm>
          <a:prstGeom prst="rect">
            <a:avLst/>
          </a:prstGeom>
          <a:noFill/>
          <a:ln w="28575" cap="flat" cmpd="sng" algn="ctr">
            <a:solidFill>
              <a:srgbClr val="108EC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/>
            <a:r>
              <a:rPr lang="en-CA" sz="1600" b="1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Subjects: </a:t>
            </a:r>
            <a:r>
              <a:rPr lang="en-CA" sz="1600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young asymptomatic individuals with mutation of the smooth</a:t>
            </a:r>
          </a:p>
          <a:p>
            <a:pPr lvl="0"/>
            <a:r>
              <a:rPr lang="en-CA" sz="1600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muscle myosin heavy chain</a:t>
            </a:r>
            <a:endParaRPr lang="en-CA" sz="2000" kern="1200" dirty="0">
              <a:solidFill>
                <a:prstClr val="black">
                  <a:lumMod val="95000"/>
                  <a:lumOff val="5000"/>
                </a:prstClr>
              </a:solidFill>
              <a:latin typeface="Antipasto" panose="02000506000000020004" pitchFamily="2" charset="0"/>
              <a:ea typeface="+mn-ea"/>
              <a:cs typeface="+mn-cs"/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E23AA648-25E8-4EA8-8FC2-4D73CF60311F}"/>
              </a:ext>
            </a:extLst>
          </p:cNvPr>
          <p:cNvSpPr/>
          <p:nvPr/>
        </p:nvSpPr>
        <p:spPr>
          <a:xfrm>
            <a:off x="1594941" y="4377191"/>
            <a:ext cx="6984000" cy="828000"/>
          </a:xfrm>
          <a:prstGeom prst="rect">
            <a:avLst/>
          </a:prstGeom>
          <a:noFill/>
          <a:ln w="28575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en-CA" sz="1600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All three parameters were measured semi-automatically from MRI data.</a:t>
            </a:r>
            <a:endParaRPr lang="es-CR" sz="1600" kern="1200" dirty="0">
              <a:solidFill>
                <a:prstClr val="black">
                  <a:lumMod val="95000"/>
                  <a:lumOff val="5000"/>
                </a:prstClr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87E4674D-C0ED-466F-B944-0F87211372D9}"/>
              </a:ext>
            </a:extLst>
          </p:cNvPr>
          <p:cNvSpPr/>
          <p:nvPr/>
        </p:nvSpPr>
        <p:spPr>
          <a:xfrm>
            <a:off x="1586752" y="1917015"/>
            <a:ext cx="6984000" cy="828000"/>
          </a:xfrm>
          <a:prstGeom prst="rect">
            <a:avLst/>
          </a:prstGeom>
          <a:noFill/>
          <a:ln w="28575" cap="flat" cmpd="sng" algn="ctr">
            <a:solidFill>
              <a:srgbClr val="1C62B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es-MX" sz="1600" b="1" dirty="0" err="1">
                <a:latin typeface="Open Sans"/>
                <a:ea typeface="Open Sans"/>
                <a:cs typeface="Open Sans"/>
                <a:sym typeface="Open Sans"/>
              </a:rPr>
              <a:t>Study</a:t>
            </a:r>
            <a:r>
              <a:rPr lang="en-CA" sz="1600" b="1" dirty="0"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CA" sz="1600" dirty="0">
                <a:latin typeface="Open Sans"/>
                <a:ea typeface="Open Sans"/>
                <a:cs typeface="Open Sans"/>
                <a:sym typeface="Open Sans"/>
              </a:rPr>
              <a:t>Three parameters aortic compliance, aortic distensibility and PWV.</a:t>
            </a:r>
            <a:endParaRPr lang="en-CA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ABC8A4C1-A92E-4209-A241-EFB86EC58D24}"/>
              </a:ext>
            </a:extLst>
          </p:cNvPr>
          <p:cNvSpPr/>
          <p:nvPr/>
        </p:nvSpPr>
        <p:spPr>
          <a:xfrm>
            <a:off x="460662" y="1971498"/>
            <a:ext cx="828000" cy="828000"/>
          </a:xfrm>
          <a:prstGeom prst="ellipse">
            <a:avLst/>
          </a:prstGeom>
          <a:solidFill>
            <a:srgbClr val="1C62B7"/>
          </a:solidFill>
          <a:ln w="12700" cap="flat" cmpd="sng" algn="ctr">
            <a:solidFill>
              <a:srgbClr val="1C62B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1200" cap="none" spc="0" normalizeH="0" baseline="0" noProof="0" dirty="0">
              <a:ln>
                <a:noFill/>
              </a:ln>
              <a:solidFill>
                <a:srgbClr val="00B9F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36AB5905-56BD-48F0-B621-FED87DB84609}"/>
              </a:ext>
            </a:extLst>
          </p:cNvPr>
          <p:cNvSpPr/>
          <p:nvPr/>
        </p:nvSpPr>
        <p:spPr>
          <a:xfrm>
            <a:off x="460662" y="4343765"/>
            <a:ext cx="828000" cy="828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1200" cap="none" spc="0" normalizeH="0" baseline="0" noProof="0" dirty="0">
              <a:ln>
                <a:noFill/>
              </a:ln>
              <a:solidFill>
                <a:srgbClr val="00AAF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BBD172AC-A68D-449F-8FD3-E9502480B98B}"/>
              </a:ext>
            </a:extLst>
          </p:cNvPr>
          <p:cNvSpPr/>
          <p:nvPr/>
        </p:nvSpPr>
        <p:spPr>
          <a:xfrm>
            <a:off x="460662" y="3146113"/>
            <a:ext cx="828000" cy="828000"/>
          </a:xfrm>
          <a:prstGeom prst="ellipse">
            <a:avLst/>
          </a:prstGeom>
          <a:solidFill>
            <a:srgbClr val="108EC9"/>
          </a:solidFill>
          <a:ln w="12700" cap="flat" cmpd="sng" algn="ctr">
            <a:solidFill>
              <a:srgbClr val="108EC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515CBD68-A407-498A-BC73-711CA1B08673}"/>
              </a:ext>
            </a:extLst>
          </p:cNvPr>
          <p:cNvSpPr/>
          <p:nvPr/>
        </p:nvSpPr>
        <p:spPr>
          <a:xfrm>
            <a:off x="660669" y="1845350"/>
            <a:ext cx="685243" cy="108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R" sz="6000" kern="1200" dirty="0">
                <a:solidFill>
                  <a:prstClr val="white"/>
                </a:solidFill>
                <a:latin typeface="Antipasto" panose="02000506000000020004" pitchFamily="2" charset="0"/>
                <a:ea typeface="Garamond" panose="02020404030301010803" pitchFamily="18" charset="0"/>
                <a:cs typeface="Times New Roman" panose="02020603050405020304" pitchFamily="18" charset="0"/>
              </a:rPr>
              <a:t>1</a:t>
            </a:r>
            <a:endParaRPr lang="es-CR" sz="6000" kern="1200" dirty="0">
              <a:solidFill>
                <a:prstClr val="white"/>
              </a:solidFill>
              <a:latin typeface="Antipasto" panose="02000506000000020004" pitchFamily="2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545DC2F4-97B5-4C8A-BEC9-0417D7AD04A1}"/>
              </a:ext>
            </a:extLst>
          </p:cNvPr>
          <p:cNvSpPr/>
          <p:nvPr/>
        </p:nvSpPr>
        <p:spPr>
          <a:xfrm>
            <a:off x="601559" y="3019965"/>
            <a:ext cx="725584" cy="108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R" sz="6000" kern="1200" dirty="0">
                <a:solidFill>
                  <a:prstClr val="white"/>
                </a:solidFill>
                <a:latin typeface="Antipasto" panose="02000506000000020004" pitchFamily="2" charset="0"/>
                <a:ea typeface="Garamond" panose="02020404030301010803" pitchFamily="18" charset="0"/>
                <a:cs typeface="Times New Roman" panose="02020603050405020304" pitchFamily="18" charset="0"/>
              </a:rPr>
              <a:t>2</a:t>
            </a:r>
            <a:endParaRPr lang="es-CR" sz="6000" kern="1200" dirty="0">
              <a:solidFill>
                <a:prstClr val="white"/>
              </a:solidFill>
              <a:latin typeface="Antipasto" panose="02000506000000020004" pitchFamily="2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9B61597-2990-40C1-B20C-FFED0313DDF6}"/>
              </a:ext>
            </a:extLst>
          </p:cNvPr>
          <p:cNvSpPr/>
          <p:nvPr/>
        </p:nvSpPr>
        <p:spPr>
          <a:xfrm>
            <a:off x="601559" y="4217617"/>
            <a:ext cx="725584" cy="1014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R" sz="6000" kern="1200" dirty="0">
                <a:solidFill>
                  <a:prstClr val="white"/>
                </a:solidFill>
                <a:latin typeface="Antipasto" panose="02000506000000020004" pitchFamily="2" charset="0"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572065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9</a:t>
            </a:fld>
            <a:endParaRPr lang="e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28A2EC-14B9-4E7E-920F-17ACA79D944C}"/>
              </a:ext>
            </a:extLst>
          </p:cNvPr>
          <p:cNvGrpSpPr/>
          <p:nvPr/>
        </p:nvGrpSpPr>
        <p:grpSpPr>
          <a:xfrm>
            <a:off x="6172191" y="6096000"/>
            <a:ext cx="2133600" cy="533400"/>
            <a:chOff x="228601" y="215757"/>
            <a:chExt cx="3733800" cy="927243"/>
          </a:xfrm>
        </p:grpSpPr>
        <p:pic>
          <p:nvPicPr>
            <p:cNvPr id="10" name="Picture 4" descr="http://www.cihata.ucr.ac.cr/images/stories/sep.png">
              <a:extLst>
                <a:ext uri="{FF2B5EF4-FFF2-40B4-BE49-F238E27FC236}">
                  <a16:creationId xmlns:a16="http://schemas.microsoft.com/office/drawing/2014/main" id="{6A2AAD43-8726-474E-81BC-92B7A009D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083" y="333938"/>
              <a:ext cx="3693318" cy="64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BC9F5E-CF29-45FE-B71F-C07816C17834}"/>
                </a:ext>
              </a:extLst>
            </p:cNvPr>
            <p:cNvSpPr/>
            <p:nvPr/>
          </p:nvSpPr>
          <p:spPr>
            <a:xfrm>
              <a:off x="2133600" y="228600"/>
              <a:ext cx="18288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2" descr="Image result for maia logo erasmus">
              <a:extLst>
                <a:ext uri="{FF2B5EF4-FFF2-40B4-BE49-F238E27FC236}">
                  <a16:creationId xmlns:a16="http://schemas.microsoft.com/office/drawing/2014/main" id="{422BCF85-7754-4636-842C-9EE9FA656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209800" y="381001"/>
              <a:ext cx="1687972" cy="533400"/>
            </a:xfrm>
            <a:prstGeom prst="rect">
              <a:avLst/>
            </a:prstGeom>
            <a:noFill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0A161A-22C2-4CBC-9FEF-AD9D1AF10B1B}"/>
                </a:ext>
              </a:extLst>
            </p:cNvPr>
            <p:cNvSpPr/>
            <p:nvPr/>
          </p:nvSpPr>
          <p:spPr>
            <a:xfrm>
              <a:off x="228601" y="228600"/>
              <a:ext cx="1752600" cy="76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2" descr="Image result for logo vibot">
              <a:extLst>
                <a:ext uri="{FF2B5EF4-FFF2-40B4-BE49-F238E27FC236}">
                  <a16:creationId xmlns:a16="http://schemas.microsoft.com/office/drawing/2014/main" id="{39DE94AE-4718-4B85-B6E2-E8ED3F1281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131786" y="215757"/>
              <a:ext cx="714498" cy="927243"/>
            </a:xfrm>
            <a:prstGeom prst="rect">
              <a:avLst/>
            </a:prstGeom>
            <a:noFill/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E80C5E1-5F98-494E-AD4C-BFA9E250A50C}"/>
              </a:ext>
            </a:extLst>
          </p:cNvPr>
          <p:cNvSpPr/>
          <p:nvPr/>
        </p:nvSpPr>
        <p:spPr>
          <a:xfrm>
            <a:off x="2552114" y="6248400"/>
            <a:ext cx="381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Blood Flow Quantification in the Aorta from MRI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E1A96E-493E-4907-8BB6-3DAC902E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Second</a:t>
            </a:r>
            <a:r>
              <a:rPr lang="es-AR" sz="3200" b="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s-AR" sz="3200" b="0" dirty="0" err="1">
                <a:solidFill>
                  <a:srgbClr val="000000"/>
                </a:solidFill>
                <a:latin typeface="Candara" pitchFamily="34" charset="0"/>
              </a:rPr>
              <a:t>Method</a:t>
            </a:r>
            <a:endParaRPr lang="en-US" sz="3200" b="0" dirty="0">
              <a:solidFill>
                <a:srgbClr val="000000"/>
              </a:solidFill>
              <a:latin typeface="Candara" pitchFamily="34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A573551C-338C-48CF-AC8B-49FEDB9AE9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29" y="1481255"/>
            <a:ext cx="1419653" cy="4891279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4A2EB408-95DE-4392-A084-A956244FAD7F}"/>
              </a:ext>
            </a:extLst>
          </p:cNvPr>
          <p:cNvSpPr/>
          <p:nvPr/>
        </p:nvSpPr>
        <p:spPr>
          <a:xfrm>
            <a:off x="2143098" y="5397803"/>
            <a:ext cx="34421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600" b="1" dirty="0">
                <a:latin typeface="Calibri" panose="020F0502020204030204" pitchFamily="34" charset="0"/>
                <a:cs typeface="Calibri" panose="020F0502020204030204" pitchFamily="34" charset="0"/>
              </a:rPr>
              <a:t>Figure 3: </a:t>
            </a:r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Indicated points of centers of the aortic regions for aortic arch length</a:t>
            </a:r>
            <a:endParaRPr lang="en-CA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E5BE7B9-8B2F-455B-9308-5A8E60D4C120}"/>
              </a:ext>
            </a:extLst>
          </p:cNvPr>
          <p:cNvSpPr/>
          <p:nvPr/>
        </p:nvSpPr>
        <p:spPr>
          <a:xfrm>
            <a:off x="4670292" y="4090005"/>
            <a:ext cx="34421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600" b="1" dirty="0">
                <a:latin typeface="Calibri" panose="020F0502020204030204" pitchFamily="34" charset="0"/>
                <a:cs typeface="Calibri" panose="020F0502020204030204" pitchFamily="34" charset="0"/>
              </a:rPr>
              <a:t>Figure2: </a:t>
            </a:r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Velocity encoded image (left) and phase encoded image (right).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0CF03622-344D-4B96-9F3F-D2C5AC0A58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7967" y="2127131"/>
            <a:ext cx="5597095" cy="192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59044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1247</TotalTime>
  <Words>832</Words>
  <Application>Microsoft Office PowerPoint</Application>
  <PresentationFormat>Presentación en pantalla (4:3)</PresentationFormat>
  <Paragraphs>183</Paragraphs>
  <Slides>17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18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17</vt:i4>
      </vt:variant>
    </vt:vector>
  </HeadingPairs>
  <TitlesOfParts>
    <vt:vector size="37" baseType="lpstr">
      <vt:lpstr>Leelawadee UI</vt:lpstr>
      <vt:lpstr>Freestyle Script</vt:lpstr>
      <vt:lpstr>Cambria Math</vt:lpstr>
      <vt:lpstr>Calibri</vt:lpstr>
      <vt:lpstr>Open Sans Condensed Light</vt:lpstr>
      <vt:lpstr>Garamond</vt:lpstr>
      <vt:lpstr>Gill Sans</vt:lpstr>
      <vt:lpstr>Wingdings</vt:lpstr>
      <vt:lpstr>MS Mincho</vt:lpstr>
      <vt:lpstr>Courier New</vt:lpstr>
      <vt:lpstr>Candara</vt:lpstr>
      <vt:lpstr>Adobe Gothic Std B</vt:lpstr>
      <vt:lpstr>Antipasto</vt:lpstr>
      <vt:lpstr>Calibri Light</vt:lpstr>
      <vt:lpstr>Open Sans</vt:lpstr>
      <vt:lpstr>Arial</vt:lpstr>
      <vt:lpstr>Times New Roman</vt:lpstr>
      <vt:lpstr>PT Sans Narrow</vt:lpstr>
      <vt:lpstr>Tropic</vt:lpstr>
      <vt:lpstr>Office Theme</vt:lpstr>
      <vt:lpstr>Presentación de PowerPoint</vt:lpstr>
      <vt:lpstr>Table of Contents</vt:lpstr>
      <vt:lpstr>Introduction</vt:lpstr>
      <vt:lpstr>Table of Contents</vt:lpstr>
      <vt:lpstr>First Method</vt:lpstr>
      <vt:lpstr>First Method</vt:lpstr>
      <vt:lpstr>Table of Contents</vt:lpstr>
      <vt:lpstr>Second Method</vt:lpstr>
      <vt:lpstr>Second Method</vt:lpstr>
      <vt:lpstr>Table of Contents</vt:lpstr>
      <vt:lpstr>Presentación de PowerPoint</vt:lpstr>
      <vt:lpstr>Presentación de PowerPoint</vt:lpstr>
      <vt:lpstr>Table of Contents</vt:lpstr>
      <vt:lpstr>Comparision</vt:lpstr>
      <vt:lpstr>Table of Contents</vt:lpstr>
      <vt:lpstr>Conclusions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Victor Hugo</dc:title>
  <dc:creator>Fakrul Islam Tushar</dc:creator>
  <cp:lastModifiedBy>Dagoberto HERRERA MURILLO</cp:lastModifiedBy>
  <cp:revision>72</cp:revision>
  <dcterms:modified xsi:type="dcterms:W3CDTF">2018-01-18T16:14:53Z</dcterms:modified>
</cp:coreProperties>
</file>